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401" r:id="rId3"/>
    <p:sldId id="424" r:id="rId4"/>
    <p:sldId id="343" r:id="rId5"/>
    <p:sldId id="288" r:id="rId6"/>
    <p:sldId id="289" r:id="rId7"/>
    <p:sldId id="363" r:id="rId8"/>
    <p:sldId id="391" r:id="rId9"/>
    <p:sldId id="408" r:id="rId10"/>
    <p:sldId id="409" r:id="rId11"/>
    <p:sldId id="410" r:id="rId12"/>
    <p:sldId id="411" r:id="rId13"/>
    <p:sldId id="364" r:id="rId14"/>
    <p:sldId id="394" r:id="rId15"/>
    <p:sldId id="393" r:id="rId16"/>
    <p:sldId id="370" r:id="rId17"/>
    <p:sldId id="414" r:id="rId18"/>
    <p:sldId id="366" r:id="rId19"/>
    <p:sldId id="415" r:id="rId20"/>
    <p:sldId id="416" r:id="rId21"/>
    <p:sldId id="396" r:id="rId22"/>
    <p:sldId id="417" r:id="rId23"/>
    <p:sldId id="379" r:id="rId24"/>
    <p:sldId id="380" r:id="rId25"/>
    <p:sldId id="400" r:id="rId26"/>
    <p:sldId id="321" r:id="rId27"/>
    <p:sldId id="404" r:id="rId28"/>
    <p:sldId id="257" r:id="rId29"/>
    <p:sldId id="407" r:id="rId30"/>
    <p:sldId id="259" r:id="rId31"/>
    <p:sldId id="422" r:id="rId32"/>
    <p:sldId id="354" r:id="rId33"/>
    <p:sldId id="355" r:id="rId34"/>
    <p:sldId id="358" r:id="rId35"/>
    <p:sldId id="359" r:id="rId36"/>
    <p:sldId id="261" r:id="rId37"/>
    <p:sldId id="262" r:id="rId38"/>
    <p:sldId id="293" r:id="rId39"/>
    <p:sldId id="340" r:id="rId40"/>
    <p:sldId id="419" r:id="rId41"/>
    <p:sldId id="418" r:id="rId42"/>
    <p:sldId id="420" r:id="rId43"/>
    <p:sldId id="421" r:id="rId44"/>
    <p:sldId id="271" r:id="rId45"/>
    <p:sldId id="272" r:id="rId46"/>
    <p:sldId id="273" r:id="rId47"/>
    <p:sldId id="274" r:id="rId48"/>
    <p:sldId id="275" r:id="rId49"/>
    <p:sldId id="276" r:id="rId50"/>
    <p:sldId id="277" r:id="rId51"/>
    <p:sldId id="278" r:id="rId52"/>
    <p:sldId id="279" r:id="rId53"/>
    <p:sldId id="281" r:id="rId54"/>
    <p:sldId id="339" r:id="rId55"/>
    <p:sldId id="282" r:id="rId56"/>
    <p:sldId id="284" r:id="rId57"/>
    <p:sldId id="286" r:id="rId58"/>
    <p:sldId id="295" r:id="rId59"/>
    <p:sldId id="341"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212" y="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作者と日付"/>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stStyle>
          <a:p>
            <a:r>
              <a:t>作者と日付</a:t>
            </a:r>
          </a:p>
        </p:txBody>
      </p:sp>
      <p:sp>
        <p:nvSpPr>
          <p:cNvPr id="1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プレゼンテーションのタイトル</a:t>
            </a:r>
          </a:p>
        </p:txBody>
      </p:sp>
      <p:sp>
        <p:nvSpPr>
          <p:cNvPr id="13" name="本文レベル1…"/>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14"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forms.gle/cgej2DL5PvneRhCp8"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深層学習">
            <a:extLst>
              <a:ext uri="{FF2B5EF4-FFF2-40B4-BE49-F238E27FC236}">
                <a16:creationId xmlns:a16="http://schemas.microsoft.com/office/drawing/2014/main" id="{CE5804D1-64B8-4E69-B892-7F553E0777FE}"/>
              </a:ext>
            </a:extLst>
          </p:cNvPr>
          <p:cNvSpPr txBox="1"/>
          <p:nvPr/>
        </p:nvSpPr>
        <p:spPr>
          <a:xfrm>
            <a:off x="18347083" y="10797879"/>
            <a:ext cx="5642570" cy="2346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lvl1pPr>
          </a:lstStyle>
          <a:p>
            <a:r>
              <a:rPr lang="ja-JP" altLang="en-US" sz="5400" dirty="0"/>
              <a:t>東京医科歯科大学</a:t>
            </a:r>
            <a:endParaRPr lang="en-US" altLang="ja-JP" sz="5400" dirty="0"/>
          </a:p>
          <a:p>
            <a:r>
              <a:rPr lang="ja-JP" altLang="en-US" sz="5400" dirty="0"/>
              <a:t>統合教育機構</a:t>
            </a:r>
            <a:endParaRPr lang="en-US" altLang="ja-JP" sz="5400" dirty="0"/>
          </a:p>
          <a:p>
            <a:r>
              <a:rPr lang="ja-JP" altLang="en-US" sz="5400" dirty="0"/>
              <a:t>須藤　毅顕</a:t>
            </a:r>
            <a:endParaRPr lang="en-US" sz="5400" dirty="0"/>
          </a:p>
        </p:txBody>
      </p:sp>
      <p:sp>
        <p:nvSpPr>
          <p:cNvPr id="2" name="四角形">
            <a:extLst>
              <a:ext uri="{FF2B5EF4-FFF2-40B4-BE49-F238E27FC236}">
                <a16:creationId xmlns:a16="http://schemas.microsoft.com/office/drawing/2014/main" id="{E7766443-2B58-6767-EFC3-6CD3CB328AC3}"/>
              </a:ext>
            </a:extLst>
          </p:cNvPr>
          <p:cNvSpPr/>
          <p:nvPr/>
        </p:nvSpPr>
        <p:spPr>
          <a:xfrm>
            <a:off x="0" y="1678130"/>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 name="深層学習"/>
          <p:cNvSpPr txBox="1"/>
          <p:nvPr/>
        </p:nvSpPr>
        <p:spPr>
          <a:xfrm>
            <a:off x="3996814" y="2352852"/>
            <a:ext cx="17269151" cy="1265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lvl1pPr>
          </a:lstStyle>
          <a:p>
            <a:r>
              <a:rPr dirty="0" err="1">
                <a:solidFill>
                  <a:schemeClr val="bg1"/>
                </a:solidFill>
              </a:rPr>
              <a:t>深層学習</a:t>
            </a:r>
            <a:r>
              <a:rPr lang="ja-JP" altLang="en-US" dirty="0">
                <a:solidFill>
                  <a:schemeClr val="bg1"/>
                </a:solidFill>
              </a:rPr>
              <a:t>にふれてみよう</a:t>
            </a:r>
            <a:r>
              <a:rPr lang="en-US" altLang="ja-JP" dirty="0">
                <a:solidFill>
                  <a:schemeClr val="bg1"/>
                </a:solidFill>
              </a:rPr>
              <a:t>(</a:t>
            </a:r>
            <a:r>
              <a:rPr lang="ja-JP" altLang="en-US" dirty="0">
                <a:solidFill>
                  <a:schemeClr val="bg1"/>
                </a:solidFill>
              </a:rPr>
              <a:t>縮小版②</a:t>
            </a:r>
            <a:r>
              <a:rPr lang="en-US" altLang="ja-JP" dirty="0">
                <a:solidFill>
                  <a:schemeClr val="bg1"/>
                </a:solidFill>
              </a:rPr>
              <a:t>)</a:t>
            </a:r>
            <a:endParaRPr lang="en-US" dirty="0">
              <a:solidFill>
                <a:schemeClr val="bg1"/>
              </a:solidFill>
            </a:endParaRPr>
          </a:p>
        </p:txBody>
      </p:sp>
      <p:sp>
        <p:nvSpPr>
          <p:cNvPr id="5" name="2021/6/28 17:15~18:00">
            <a:extLst>
              <a:ext uri="{FF2B5EF4-FFF2-40B4-BE49-F238E27FC236}">
                <a16:creationId xmlns:a16="http://schemas.microsoft.com/office/drawing/2014/main" id="{41573B03-77C7-D7C6-F3FF-C4F716369A45}"/>
              </a:ext>
            </a:extLst>
          </p:cNvPr>
          <p:cNvSpPr txBox="1"/>
          <p:nvPr/>
        </p:nvSpPr>
        <p:spPr>
          <a:xfrm>
            <a:off x="17402655" y="275021"/>
            <a:ext cx="6981345"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668655">
              <a:defRPr sz="4698">
                <a:latin typeface="+mn-lt"/>
                <a:ea typeface="+mn-ea"/>
                <a:cs typeface="+mn-cs"/>
                <a:sym typeface="ヒラギノ角ゴ ProN W3"/>
              </a:defRPr>
            </a:lvl1pPr>
          </a:lstStyle>
          <a:p>
            <a:r>
              <a:rPr dirty="0"/>
              <a:t>202</a:t>
            </a:r>
            <a:r>
              <a:rPr lang="en-US" dirty="0"/>
              <a:t>2</a:t>
            </a:r>
            <a:r>
              <a:rPr dirty="0"/>
              <a:t>/</a:t>
            </a:r>
            <a:r>
              <a:rPr lang="en-US" dirty="0"/>
              <a:t>11</a:t>
            </a:r>
            <a:r>
              <a:rPr dirty="0"/>
              <a:t>/</a:t>
            </a:r>
            <a:r>
              <a:rPr lang="en-US" altLang="ja-JP" dirty="0"/>
              <a:t>17</a:t>
            </a:r>
            <a:r>
              <a:rPr dirty="0"/>
              <a:t> 1</a:t>
            </a:r>
            <a:r>
              <a:rPr lang="en-US" altLang="ja-JP" dirty="0"/>
              <a:t>8</a:t>
            </a:r>
            <a:r>
              <a:rPr dirty="0"/>
              <a:t>:</a:t>
            </a:r>
            <a:r>
              <a:rPr lang="en-US" dirty="0"/>
              <a:t>00</a:t>
            </a:r>
            <a:r>
              <a:rPr dirty="0"/>
              <a:t>~1</a:t>
            </a:r>
            <a:r>
              <a:rPr lang="en-US" dirty="0"/>
              <a:t>9</a:t>
            </a:r>
            <a:r>
              <a:rPr dirty="0"/>
              <a:t>:</a:t>
            </a:r>
            <a:r>
              <a:rPr lang="en-US" dirty="0"/>
              <a:t>0</a:t>
            </a:r>
            <a:r>
              <a:rPr dirty="0"/>
              <a:t>0</a:t>
            </a:r>
          </a:p>
        </p:txBody>
      </p:sp>
      <p:sp>
        <p:nvSpPr>
          <p:cNvPr id="6" name="テキスト ボックス 5">
            <a:extLst>
              <a:ext uri="{FF2B5EF4-FFF2-40B4-BE49-F238E27FC236}">
                <a16:creationId xmlns:a16="http://schemas.microsoft.com/office/drawing/2014/main" id="{A940E5DC-0CA2-B5E5-0E4C-9FE09C9000D3}"/>
              </a:ext>
            </a:extLst>
          </p:cNvPr>
          <p:cNvSpPr txBox="1"/>
          <p:nvPr/>
        </p:nvSpPr>
        <p:spPr>
          <a:xfrm>
            <a:off x="1712495" y="923991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B81127FF-4072-397B-99B7-DD5A0C0D3325}"/>
              </a:ext>
            </a:extLst>
          </p:cNvPr>
          <p:cNvSpPr txBox="1"/>
          <p:nvPr/>
        </p:nvSpPr>
        <p:spPr>
          <a:xfrm>
            <a:off x="2011680" y="10927094"/>
            <a:ext cx="6659880"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fontAlgn="base"/>
            <a:r>
              <a:rPr lang="en-US" altLang="ja-JP" sz="2400" b="0" i="0" u="sng" strike="noStrike" dirty="0">
                <a:solidFill>
                  <a:srgbClr val="0563C1"/>
                </a:solidFill>
                <a:effectLst/>
                <a:latin typeface="Meiryo UI" panose="020B0604030504040204" pitchFamily="50" charset="-128"/>
                <a:ea typeface="Meiryo UI" panose="020B0604030504040204" pitchFamily="50" charset="-128"/>
                <a:hlinkClick r:id="rId2"/>
              </a:rPr>
              <a:t>https://forms.gle/cgej2DL5PvneRhCp8</a:t>
            </a:r>
            <a:r>
              <a:rPr lang="en-US" altLang="ja-JP" sz="2400" b="0" i="0" dirty="0">
                <a:solidFill>
                  <a:srgbClr val="0563C1"/>
                </a:solidFill>
                <a:effectLst/>
                <a:latin typeface="Meiryo UI" panose="020B0604030504040204" pitchFamily="50" charset="-128"/>
                <a:ea typeface="Meiryo UI" panose="020B0604030504040204" pitchFamily="50" charset="-128"/>
              </a:rPr>
              <a:t> </a:t>
            </a:r>
            <a:endParaRPr lang="en-US" altLang="ja-JP" b="0" i="0" dirty="0">
              <a:solidFill>
                <a:srgbClr val="000000"/>
              </a:solidFill>
              <a:effectLst/>
              <a:latin typeface="Meiryo UI" panose="020B0604030504040204" pitchFamily="50" charset="-128"/>
              <a:ea typeface="Meiryo UI" panose="020B0604030504040204" pitchFamily="50"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3077088" y="4046637"/>
            <a:ext cx="16284907" cy="5213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en-US" altLang="ja-JP" dirty="0" err="1"/>
              <a:t>a:b</a:t>
            </a:r>
            <a:r>
              <a:rPr lang="en-US" altLang="ja-JP" dirty="0"/>
              <a:t>]</a:t>
            </a:r>
            <a:r>
              <a:rPr lang="ja-JP" altLang="en-US" dirty="0"/>
              <a:t>で</a:t>
            </a:r>
            <a:r>
              <a:rPr lang="en-US" altLang="ja-JP" dirty="0"/>
              <a:t>a</a:t>
            </a:r>
            <a:r>
              <a:rPr lang="ja-JP" altLang="en-US" dirty="0"/>
              <a:t>行目</a:t>
            </a:r>
            <a:r>
              <a:rPr lang="en-US" altLang="ja-JP" dirty="0"/>
              <a:t>(</a:t>
            </a:r>
            <a:r>
              <a:rPr lang="ja-JP" altLang="en-US" dirty="0"/>
              <a:t>以上</a:t>
            </a:r>
            <a:r>
              <a:rPr lang="en-US" altLang="ja-JP" dirty="0"/>
              <a:t>)</a:t>
            </a:r>
            <a:r>
              <a:rPr lang="ja-JP" altLang="en-US" dirty="0"/>
              <a:t>から</a:t>
            </a:r>
            <a:r>
              <a:rPr lang="en-US" altLang="ja-JP" dirty="0"/>
              <a:t>b</a:t>
            </a:r>
            <a:r>
              <a:rPr lang="ja-JP" altLang="en-US" dirty="0"/>
              <a:t>行目</a:t>
            </a:r>
            <a:r>
              <a:rPr lang="en-US" altLang="ja-JP" dirty="0"/>
              <a:t>(</a:t>
            </a:r>
            <a:r>
              <a:rPr lang="ja-JP" altLang="en-US" dirty="0"/>
              <a:t>未満</a:t>
            </a:r>
            <a:r>
              <a:rPr lang="en-US" altLang="ja-JP" dirty="0"/>
              <a:t>)</a:t>
            </a:r>
            <a:r>
              <a:rPr lang="ja-JP" altLang="en-US" dirty="0"/>
              <a:t>までを取り出す</a:t>
            </a:r>
            <a:endParaRPr lang="en-US" altLang="ja-JP" dirty="0"/>
          </a:p>
          <a:p>
            <a:pPr algn="l"/>
            <a:endParaRPr lang="ja-JP" altLang="en-US" dirty="0"/>
          </a:p>
          <a:p>
            <a:pPr algn="l"/>
            <a:r>
              <a:rPr lang="en-US" altLang="ja-JP" dirty="0"/>
              <a:t>a = iris[0:4]</a:t>
            </a:r>
          </a:p>
          <a:p>
            <a:pPr algn="l"/>
            <a:r>
              <a:rPr lang="en-US" altLang="ja-JP" dirty="0"/>
              <a:t>print(a)</a:t>
            </a:r>
          </a:p>
          <a:p>
            <a:pPr algn="l"/>
            <a:endParaRPr lang="en-US" altLang="ja-JP" dirty="0"/>
          </a:p>
          <a:p>
            <a:pPr algn="l"/>
            <a:r>
              <a:rPr lang="ja-JP" altLang="en-US" dirty="0"/>
              <a:t>データフレーム</a:t>
            </a:r>
            <a:r>
              <a:rPr lang="en-US" altLang="ja-JP" dirty="0"/>
              <a:t>.shape</a:t>
            </a:r>
            <a:r>
              <a:rPr lang="ja-JP" altLang="en-US" dirty="0"/>
              <a:t>で行列</a:t>
            </a:r>
            <a:r>
              <a:rPr lang="en-US" altLang="ja-JP" dirty="0"/>
              <a:t>(2</a:t>
            </a:r>
            <a:r>
              <a:rPr lang="ja-JP" altLang="en-US" dirty="0"/>
              <a:t>次元配列</a:t>
            </a:r>
            <a:r>
              <a:rPr lang="en-US" altLang="ja-JP" dirty="0"/>
              <a:t>)</a:t>
            </a:r>
            <a:r>
              <a:rPr lang="ja-JP" altLang="en-US" dirty="0"/>
              <a:t>の形状を調べることが出来る</a:t>
            </a:r>
            <a:endParaRPr lang="en-US" altLang="ja-JP" dirty="0"/>
          </a:p>
          <a:p>
            <a:pPr algn="l"/>
            <a:endParaRPr lang="ja-JP" altLang="en-US" dirty="0"/>
          </a:p>
          <a:p>
            <a:pPr algn="l"/>
            <a:r>
              <a:rPr lang="en-US" altLang="ja-JP" dirty="0"/>
              <a:t>print(</a:t>
            </a:r>
            <a:r>
              <a:rPr lang="en-US" altLang="ja-JP" dirty="0" err="1"/>
              <a:t>iris.shape</a:t>
            </a:r>
            <a:r>
              <a:rPr lang="en-US" altLang="ja-JP" dirty="0"/>
              <a:t>)</a:t>
            </a:r>
          </a:p>
          <a:p>
            <a:pPr algn="l"/>
            <a:r>
              <a:rPr lang="en-US" altLang="ja-JP" dirty="0"/>
              <a:t>print(</a:t>
            </a:r>
            <a:r>
              <a:rPr lang="en-US" altLang="ja-JP" dirty="0" err="1"/>
              <a:t>a.shape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行の操作</a:t>
            </a:r>
          </a:p>
        </p:txBody>
      </p:sp>
      <p:pic>
        <p:nvPicPr>
          <p:cNvPr id="3" name="図 2">
            <a:extLst>
              <a:ext uri="{FF2B5EF4-FFF2-40B4-BE49-F238E27FC236}">
                <a16:creationId xmlns:a16="http://schemas.microsoft.com/office/drawing/2014/main" id="{FB655862-68CE-EA39-5706-1745F292733A}"/>
              </a:ext>
            </a:extLst>
          </p:cNvPr>
          <p:cNvPicPr>
            <a:picLocks noChangeAspect="1"/>
          </p:cNvPicPr>
          <p:nvPr/>
        </p:nvPicPr>
        <p:blipFill>
          <a:blip r:embed="rId2"/>
          <a:stretch>
            <a:fillRect/>
          </a:stretch>
        </p:blipFill>
        <p:spPr>
          <a:xfrm>
            <a:off x="10912434" y="8211922"/>
            <a:ext cx="10614723" cy="4608273"/>
          </a:xfrm>
          <a:prstGeom prst="rect">
            <a:avLst/>
          </a:prstGeom>
        </p:spPr>
      </p:pic>
      <p:pic>
        <p:nvPicPr>
          <p:cNvPr id="9" name="図 8">
            <a:extLst>
              <a:ext uri="{FF2B5EF4-FFF2-40B4-BE49-F238E27FC236}">
                <a16:creationId xmlns:a16="http://schemas.microsoft.com/office/drawing/2014/main" id="{A6016606-6762-E836-7631-3579DA08C095}"/>
              </a:ext>
            </a:extLst>
          </p:cNvPr>
          <p:cNvPicPr>
            <a:picLocks noChangeAspect="1"/>
          </p:cNvPicPr>
          <p:nvPr/>
        </p:nvPicPr>
        <p:blipFill>
          <a:blip r:embed="rId3"/>
          <a:stretch>
            <a:fillRect/>
          </a:stretch>
        </p:blipFill>
        <p:spPr>
          <a:xfrm>
            <a:off x="3458288" y="10195997"/>
            <a:ext cx="5452754" cy="2441533"/>
          </a:xfrm>
          <a:prstGeom prst="rect">
            <a:avLst/>
          </a:prstGeom>
        </p:spPr>
      </p:pic>
    </p:spTree>
    <p:extLst>
      <p:ext uri="{BB962C8B-B14F-4D97-AF65-F5344CB8AC3E}">
        <p14:creationId xmlns:p14="http://schemas.microsoft.com/office/powerpoint/2010/main" val="122094614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2815831" y="3259285"/>
            <a:ext cx="17382964" cy="7484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en-US" altLang="ja-JP" dirty="0"/>
              <a:t>1</a:t>
            </a:r>
            <a:r>
              <a:rPr lang="ja-JP" altLang="en-US" dirty="0"/>
              <a:t>列のみを取り出すにはデータフレーム</a:t>
            </a:r>
            <a:r>
              <a:rPr lang="en-US" altLang="ja-JP" dirty="0"/>
              <a:t>[</a:t>
            </a:r>
            <a:r>
              <a:rPr lang="ja-JP" altLang="en-US" dirty="0"/>
              <a:t>列の名前</a:t>
            </a:r>
            <a:r>
              <a:rPr lang="en-US" altLang="ja-JP" dirty="0"/>
              <a:t>]</a:t>
            </a:r>
            <a:r>
              <a:rPr lang="ja-JP" altLang="en-US" dirty="0"/>
              <a:t>で取り出す</a:t>
            </a:r>
            <a:endParaRPr lang="en-US" altLang="ja-JP" dirty="0"/>
          </a:p>
          <a:p>
            <a:pPr algn="l"/>
            <a:endParaRPr lang="en-US" altLang="ja-JP" dirty="0"/>
          </a:p>
          <a:p>
            <a:pPr algn="l"/>
            <a:r>
              <a:rPr lang="en-US" altLang="ja-JP" dirty="0"/>
              <a:t>b = iris['</a:t>
            </a:r>
            <a:r>
              <a:rPr lang="ja-JP" altLang="en-US" dirty="0"/>
              <a:t>がく片の長さ</a:t>
            </a:r>
            <a:r>
              <a:rPr lang="en-US" altLang="ja-JP" dirty="0"/>
              <a:t>']</a:t>
            </a:r>
          </a:p>
          <a:p>
            <a:pPr algn="l"/>
            <a:r>
              <a:rPr lang="en-US" altLang="ja-JP" dirty="0"/>
              <a:t>print(b)</a:t>
            </a:r>
          </a:p>
          <a:p>
            <a:pPr algn="l"/>
            <a:r>
              <a:rPr lang="en-US" altLang="ja-JP" dirty="0"/>
              <a:t>print(</a:t>
            </a:r>
            <a:r>
              <a:rPr lang="en-US" altLang="ja-JP" dirty="0" err="1"/>
              <a:t>b.shape</a:t>
            </a:r>
            <a:r>
              <a:rPr lang="en-US" altLang="ja-JP" dirty="0"/>
              <a:t>)</a:t>
            </a:r>
          </a:p>
          <a:p>
            <a:pPr algn="l"/>
            <a:endParaRPr lang="en-US" altLang="ja-JP" dirty="0"/>
          </a:p>
          <a:p>
            <a:pPr algn="l"/>
            <a:r>
              <a:rPr lang="en-US" altLang="ja-JP" dirty="0"/>
              <a:t>2</a:t>
            </a:r>
            <a:r>
              <a:rPr lang="ja-JP" altLang="en-US" dirty="0"/>
              <a:t>列以上を取り出すにはデータフレーム</a:t>
            </a:r>
            <a:r>
              <a:rPr lang="en-US" altLang="ja-JP" dirty="0"/>
              <a:t>[['</a:t>
            </a:r>
            <a:r>
              <a:rPr lang="ja-JP" altLang="en-US" dirty="0"/>
              <a:t>列の名前</a:t>
            </a:r>
            <a:r>
              <a:rPr lang="en-US" altLang="ja-JP" dirty="0"/>
              <a:t>','</a:t>
            </a:r>
            <a:r>
              <a:rPr lang="ja-JP" altLang="en-US" dirty="0"/>
              <a:t>列の名前</a:t>
            </a:r>
            <a:r>
              <a:rPr lang="en-US" altLang="ja-JP" dirty="0"/>
              <a:t>']]</a:t>
            </a:r>
            <a:r>
              <a:rPr lang="ja-JP" altLang="en-US" dirty="0"/>
              <a:t>で取り出す</a:t>
            </a:r>
          </a:p>
          <a:p>
            <a:pPr algn="l"/>
            <a:r>
              <a:rPr lang="en-US" altLang="ja-JP" dirty="0"/>
              <a:t>c = iris[['</a:t>
            </a:r>
            <a:r>
              <a:rPr lang="ja-JP" altLang="en-US" dirty="0"/>
              <a:t>がく片の長さ</a:t>
            </a:r>
            <a:r>
              <a:rPr lang="en-US" altLang="ja-JP" dirty="0"/>
              <a:t>','</a:t>
            </a:r>
            <a:r>
              <a:rPr lang="ja-JP" altLang="en-US" dirty="0"/>
              <a:t>がく片の幅</a:t>
            </a:r>
            <a:r>
              <a:rPr lang="en-US" altLang="ja-JP" dirty="0"/>
              <a:t>’]]</a:t>
            </a:r>
          </a:p>
          <a:p>
            <a:pPr algn="l"/>
            <a:endParaRPr lang="en-US" altLang="ja-JP" dirty="0"/>
          </a:p>
          <a:p>
            <a:pPr algn="l"/>
            <a:r>
              <a:rPr lang="en-US" altLang="ja-JP" dirty="0"/>
              <a:t>print(c)</a:t>
            </a:r>
          </a:p>
          <a:p>
            <a:pPr algn="l"/>
            <a:r>
              <a:rPr lang="en-US" altLang="ja-JP" dirty="0"/>
              <a:t>print(</a:t>
            </a:r>
            <a:r>
              <a:rPr lang="en-US" altLang="ja-JP" dirty="0" err="1"/>
              <a:t>c.shape</a:t>
            </a:r>
            <a:r>
              <a:rPr lang="en-US" altLang="ja-JP" dirty="0"/>
              <a:t>)</a:t>
            </a:r>
          </a:p>
          <a:p>
            <a:pPr algn="l"/>
            <a:endParaRPr lang="en-US" altLang="ja-JP" dirty="0"/>
          </a:p>
          <a:p>
            <a:pPr algn="l"/>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列の操作</a:t>
            </a:r>
          </a:p>
        </p:txBody>
      </p:sp>
      <p:pic>
        <p:nvPicPr>
          <p:cNvPr id="7" name="図 6">
            <a:extLst>
              <a:ext uri="{FF2B5EF4-FFF2-40B4-BE49-F238E27FC236}">
                <a16:creationId xmlns:a16="http://schemas.microsoft.com/office/drawing/2014/main" id="{3350C8C6-D07F-DD9E-985C-9FB3E64DB453}"/>
              </a:ext>
            </a:extLst>
          </p:cNvPr>
          <p:cNvPicPr>
            <a:picLocks noChangeAspect="1"/>
          </p:cNvPicPr>
          <p:nvPr/>
        </p:nvPicPr>
        <p:blipFill>
          <a:blip r:embed="rId2"/>
          <a:stretch>
            <a:fillRect/>
          </a:stretch>
        </p:blipFill>
        <p:spPr>
          <a:xfrm>
            <a:off x="9482387" y="8126713"/>
            <a:ext cx="4364241" cy="5234370"/>
          </a:xfrm>
          <a:prstGeom prst="rect">
            <a:avLst/>
          </a:prstGeom>
        </p:spPr>
      </p:pic>
      <p:pic>
        <p:nvPicPr>
          <p:cNvPr id="11" name="図 10">
            <a:extLst>
              <a:ext uri="{FF2B5EF4-FFF2-40B4-BE49-F238E27FC236}">
                <a16:creationId xmlns:a16="http://schemas.microsoft.com/office/drawing/2014/main" id="{F6A3BC91-1C02-A7BD-3C6D-FCFB88EFE155}"/>
              </a:ext>
            </a:extLst>
          </p:cNvPr>
          <p:cNvPicPr>
            <a:picLocks noChangeAspect="1"/>
          </p:cNvPicPr>
          <p:nvPr/>
        </p:nvPicPr>
        <p:blipFill>
          <a:blip r:embed="rId3"/>
          <a:stretch>
            <a:fillRect/>
          </a:stretch>
        </p:blipFill>
        <p:spPr>
          <a:xfrm>
            <a:off x="15828718" y="8451537"/>
            <a:ext cx="4684466" cy="4824873"/>
          </a:xfrm>
          <a:prstGeom prst="rect">
            <a:avLst/>
          </a:prstGeom>
        </p:spPr>
      </p:pic>
    </p:spTree>
    <p:extLst>
      <p:ext uri="{BB962C8B-B14F-4D97-AF65-F5344CB8AC3E}">
        <p14:creationId xmlns:p14="http://schemas.microsoft.com/office/powerpoint/2010/main" val="9828517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1567602" y="3348321"/>
            <a:ext cx="19915708" cy="3509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ja-JP" altLang="en-US" dirty="0"/>
              <a:t>列の名前</a:t>
            </a:r>
            <a:r>
              <a:rPr lang="en-US" altLang="ja-JP" dirty="0"/>
              <a:t>’]</a:t>
            </a:r>
            <a:r>
              <a:rPr lang="ja-JP" altLang="en-US" dirty="0"/>
              <a:t>だとデータフレームの形</a:t>
            </a:r>
            <a:r>
              <a:rPr lang="en-US" altLang="ja-JP" dirty="0"/>
              <a:t>(2</a:t>
            </a:r>
            <a:r>
              <a:rPr lang="ja-JP" altLang="en-US" dirty="0"/>
              <a:t>次元配列</a:t>
            </a:r>
            <a:r>
              <a:rPr lang="en-US" altLang="ja-JP" dirty="0"/>
              <a:t>)</a:t>
            </a:r>
            <a:r>
              <a:rPr lang="ja-JP" altLang="en-US" dirty="0"/>
              <a:t>ではなくなる</a:t>
            </a:r>
          </a:p>
          <a:p>
            <a:pPr algn="l"/>
            <a:r>
              <a:rPr lang="en-US" altLang="ja-JP" dirty="0"/>
              <a:t>2</a:t>
            </a:r>
            <a:r>
              <a:rPr lang="ja-JP" altLang="en-US" dirty="0"/>
              <a:t>次元配列として取り出すには</a:t>
            </a:r>
            <a:r>
              <a:rPr lang="en-US" altLang="ja-JP" dirty="0"/>
              <a:t>1</a:t>
            </a:r>
            <a:r>
              <a:rPr lang="ja-JP" altLang="en-US" dirty="0"/>
              <a:t>列のみであってもデータフレーム</a:t>
            </a:r>
            <a:r>
              <a:rPr lang="en-US" altLang="ja-JP" dirty="0"/>
              <a:t>[['</a:t>
            </a:r>
            <a:r>
              <a:rPr lang="ja-JP" altLang="en-US" dirty="0"/>
              <a:t>列の名前</a:t>
            </a:r>
            <a:r>
              <a:rPr lang="en-US" altLang="ja-JP" dirty="0"/>
              <a:t>']]</a:t>
            </a:r>
            <a:r>
              <a:rPr lang="ja-JP" altLang="en-US" dirty="0"/>
              <a:t>とする</a:t>
            </a:r>
            <a:endParaRPr lang="en-US" altLang="ja-JP" dirty="0"/>
          </a:p>
          <a:p>
            <a:pPr algn="l"/>
            <a:endParaRPr lang="ja-JP" altLang="en-US" dirty="0"/>
          </a:p>
          <a:p>
            <a:pPr algn="l"/>
            <a:r>
              <a:rPr lang="en-US" altLang="ja-JP" dirty="0"/>
              <a:t>d = iris[['</a:t>
            </a:r>
            <a:r>
              <a:rPr lang="ja-JP" altLang="en-US" dirty="0"/>
              <a:t>がく片の長さ</a:t>
            </a:r>
            <a:r>
              <a:rPr lang="en-US" altLang="ja-JP" dirty="0"/>
              <a:t>']]</a:t>
            </a:r>
          </a:p>
          <a:p>
            <a:pPr algn="l"/>
            <a:r>
              <a:rPr lang="en-US" altLang="ja-JP" dirty="0"/>
              <a:t>print(d)</a:t>
            </a:r>
          </a:p>
          <a:p>
            <a:pPr algn="l"/>
            <a:r>
              <a:rPr lang="en-US" altLang="ja-JP" dirty="0"/>
              <a:t>print(</a:t>
            </a:r>
            <a:r>
              <a:rPr lang="en-US" altLang="ja-JP" dirty="0" err="1"/>
              <a:t>d.shape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列の操作</a:t>
            </a:r>
          </a:p>
        </p:txBody>
      </p:sp>
      <p:pic>
        <p:nvPicPr>
          <p:cNvPr id="3" name="図 2">
            <a:extLst>
              <a:ext uri="{FF2B5EF4-FFF2-40B4-BE49-F238E27FC236}">
                <a16:creationId xmlns:a16="http://schemas.microsoft.com/office/drawing/2014/main" id="{41359EF3-A3AD-4902-AFCB-FC4FC22FB95A}"/>
              </a:ext>
            </a:extLst>
          </p:cNvPr>
          <p:cNvPicPr>
            <a:picLocks noChangeAspect="1"/>
          </p:cNvPicPr>
          <p:nvPr/>
        </p:nvPicPr>
        <p:blipFill>
          <a:blip r:embed="rId2"/>
          <a:stretch>
            <a:fillRect/>
          </a:stretch>
        </p:blipFill>
        <p:spPr>
          <a:xfrm>
            <a:off x="2208943" y="7299370"/>
            <a:ext cx="19966114" cy="5386116"/>
          </a:xfrm>
          <a:prstGeom prst="rect">
            <a:avLst/>
          </a:prstGeom>
        </p:spPr>
      </p:pic>
      <p:sp>
        <p:nvSpPr>
          <p:cNvPr id="9" name="テキスト ボックス 8">
            <a:extLst>
              <a:ext uri="{FF2B5EF4-FFF2-40B4-BE49-F238E27FC236}">
                <a16:creationId xmlns:a16="http://schemas.microsoft.com/office/drawing/2014/main" id="{E51B25FE-5BCD-54B9-5243-9836020B4DB2}"/>
              </a:ext>
            </a:extLst>
          </p:cNvPr>
          <p:cNvSpPr txBox="1"/>
          <p:nvPr/>
        </p:nvSpPr>
        <p:spPr>
          <a:xfrm>
            <a:off x="16976889" y="6105177"/>
            <a:ext cx="6142417"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データフレームを</a:t>
            </a:r>
            <a:r>
              <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列だけ</a:t>
            </a:r>
            <a:endParaRPr kumimoji="0" lang="en-US" altLang="ja-JP"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取り出した型を</a:t>
            </a:r>
            <a:r>
              <a:rPr lang="en-US" altLang="ja-JP" sz="3200" dirty="0"/>
              <a:t>Series</a:t>
            </a:r>
            <a:r>
              <a:rPr lang="ja-JP" altLang="en-US" sz="3200" dirty="0"/>
              <a:t>と言います</a:t>
            </a:r>
            <a:endParaRPr kumimoji="0" lang="ja-JP" altLang="en-US" sz="3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779199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df = iris[0:100]…"/>
          <p:cNvSpPr txBox="1"/>
          <p:nvPr/>
        </p:nvSpPr>
        <p:spPr>
          <a:xfrm>
            <a:off x="1041085" y="4129131"/>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dirty="0"/>
              <a:t>from </a:t>
            </a:r>
            <a:r>
              <a:rPr lang="en-US" dirty="0" err="1"/>
              <a:t>sklearn.linear_model</a:t>
            </a:r>
            <a:r>
              <a:rPr lang="en-US" dirty="0"/>
              <a:t> import </a:t>
            </a:r>
            <a:r>
              <a:rPr lang="en-US" dirty="0" err="1"/>
              <a:t>LogisticRegression</a:t>
            </a:r>
            <a:endParaRPr lang="en-US" dirty="0"/>
          </a:p>
          <a:p>
            <a:pPr algn="l">
              <a:defRPr sz="3200">
                <a:solidFill>
                  <a:schemeClr val="accent5">
                    <a:hueOff val="-82419"/>
                    <a:satOff val="-9513"/>
                    <a:lumOff val="-16343"/>
                  </a:schemeClr>
                </a:solidFill>
              </a:defRPr>
            </a:pPr>
            <a:r>
              <a:rPr dirty="0" err="1"/>
              <a:t>df</a:t>
            </a:r>
            <a:r>
              <a:rPr dirty="0"/>
              <a:t> = iris[0:100]</a:t>
            </a:r>
          </a:p>
          <a:p>
            <a:pPr algn="l">
              <a:defRPr sz="3200"/>
            </a:pPr>
            <a:r>
              <a:rPr lang="en-US" dirty="0"/>
              <a:t>x</a:t>
            </a:r>
            <a:r>
              <a:rPr dirty="0"/>
              <a:t> = </a:t>
            </a:r>
            <a:r>
              <a:rPr dirty="0" err="1"/>
              <a:t>df</a:t>
            </a:r>
            <a:r>
              <a:rPr dirty="0"/>
              <a:t>[</a:t>
            </a:r>
            <a:r>
              <a:rPr lang="en-US" dirty="0"/>
              <a:t>[</a:t>
            </a:r>
            <a:r>
              <a:rPr dirty="0"/>
              <a:t>'</a:t>
            </a:r>
            <a:r>
              <a:rPr dirty="0" err="1"/>
              <a:t>がく片の長さ</a:t>
            </a:r>
            <a:r>
              <a:rPr dirty="0"/>
              <a:t>']</a:t>
            </a:r>
            <a:r>
              <a:rPr lang="en-US" dirty="0"/>
              <a:t>]</a:t>
            </a:r>
            <a:endParaRPr dirty="0"/>
          </a:p>
          <a:p>
            <a:pPr algn="l">
              <a:defRPr sz="3200"/>
            </a:pPr>
            <a:r>
              <a:rPr dirty="0"/>
              <a:t>y = df[‘</a:t>
            </a:r>
            <a:r>
              <a:rPr dirty="0" err="1"/>
              <a:t>アヤメの種類</a:t>
            </a:r>
            <a:r>
              <a:rPr dirty="0"/>
              <a:t>_</a:t>
            </a:r>
            <a:r>
              <a:rPr lang="ja-JP" altLang="en-US" dirty="0"/>
              <a:t>数字</a:t>
            </a:r>
            <a:r>
              <a:rPr dirty="0"/>
              <a:t>’]</a:t>
            </a:r>
            <a:endParaRPr lang="en-US" dirty="0"/>
          </a:p>
          <a:p>
            <a:pPr algn="l">
              <a:defRPr sz="3200"/>
            </a:pPr>
            <a:r>
              <a:rPr lang="en-US" dirty="0"/>
              <a:t>print(x)</a:t>
            </a:r>
          </a:p>
          <a:p>
            <a:pPr algn="l">
              <a:defRPr sz="3200"/>
            </a:pPr>
            <a:r>
              <a:rPr lang="en-US" dirty="0"/>
              <a:t>print(y)</a:t>
            </a:r>
          </a:p>
        </p:txBody>
      </p:sp>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22" name="irisの1行目から100行目まで(ヒオウギアヤメとブルーフラッグ)を取り出して、dfという名前の変数に代入"/>
          <p:cNvSpPr txBox="1"/>
          <p:nvPr/>
        </p:nvSpPr>
        <p:spPr>
          <a:xfrm>
            <a:off x="11959031" y="4513116"/>
            <a:ext cx="10666649" cy="2540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200">
                <a:latin typeface="+mn-lt"/>
                <a:ea typeface="+mn-ea"/>
                <a:cs typeface="+mn-cs"/>
                <a:sym typeface="ヒラギノ角ゴ ProN W3"/>
              </a:defRPr>
            </a:lvl1pPr>
          </a:lstStyle>
          <a:p>
            <a:r>
              <a:rPr lang="ja-JP" altLang="en-US" sz="4400" dirty="0"/>
              <a:t>ライブラリの読み込み</a:t>
            </a:r>
            <a:endParaRPr lang="en-US" altLang="ja-JP" sz="4400" dirty="0"/>
          </a:p>
          <a:p>
            <a:r>
              <a:rPr sz="4400" dirty="0"/>
              <a:t>irisの1行目から100行目まで(</a:t>
            </a:r>
            <a:r>
              <a:rPr sz="4400" dirty="0" err="1"/>
              <a:t>ヒオウギ</a:t>
            </a:r>
            <a:endParaRPr lang="en-US" sz="4400" dirty="0"/>
          </a:p>
          <a:p>
            <a:r>
              <a:rPr sz="4400" dirty="0" err="1"/>
              <a:t>アヤメとブルーフラッグ</a:t>
            </a:r>
            <a:r>
              <a:rPr sz="4400" dirty="0"/>
              <a:t>)</a:t>
            </a:r>
            <a:r>
              <a:rPr sz="4400" dirty="0" err="1"/>
              <a:t>を取り出して</a:t>
            </a:r>
            <a:r>
              <a:rPr sz="4400" dirty="0"/>
              <a:t>、</a:t>
            </a:r>
            <a:endParaRPr lang="en-US" sz="4400" dirty="0"/>
          </a:p>
          <a:p>
            <a:r>
              <a:rPr sz="4400" dirty="0" err="1"/>
              <a:t>dfという名前の変数に代入</a:t>
            </a:r>
            <a:endParaRPr sz="4400" dirty="0"/>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36257"/>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2789579"/>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5561"/>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D947E70C-CFFD-21D3-5D82-17B756FE8356}"/>
              </a:ext>
            </a:extLst>
          </p:cNvPr>
          <p:cNvSpPr>
            <a:spLocks noGrp="1"/>
          </p:cNvSpPr>
          <p:nvPr>
            <p:ph type="sldNum" sz="quarter" idx="2"/>
          </p:nvPr>
        </p:nvSpPr>
        <p:spPr/>
        <p:txBody>
          <a:bodyPr/>
          <a:lstStyle/>
          <a:p>
            <a:fld id="{86CB4B4D-7CA3-9044-876B-883B54F8677D}" type="slidenum">
              <a:rPr lang="en-US" altLang="ja-JP" smtClean="0"/>
              <a:t>13</a:t>
            </a:fld>
            <a:endParaRPr lang="ja-JP" altLang="en-US"/>
          </a:p>
        </p:txBody>
      </p:sp>
    </p:spTree>
    <p:extLst>
      <p:ext uri="{BB962C8B-B14F-4D97-AF65-F5344CB8AC3E}">
        <p14:creationId xmlns:p14="http://schemas.microsoft.com/office/powerpoint/2010/main" val="25773226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df = iris[0:100]…"/>
          <p:cNvSpPr txBox="1"/>
          <p:nvPr/>
        </p:nvSpPr>
        <p:spPr>
          <a:xfrm>
            <a:off x="730194" y="4462050"/>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altLang="ja-JP" dirty="0">
                <a:solidFill>
                  <a:schemeClr val="tx1"/>
                </a:solidFill>
              </a:rPr>
              <a:t>from </a:t>
            </a:r>
            <a:r>
              <a:rPr lang="en-US" altLang="ja-JP" dirty="0" err="1">
                <a:solidFill>
                  <a:schemeClr val="tx1"/>
                </a:solidFill>
              </a:rPr>
              <a:t>sklearn.linear_model</a:t>
            </a:r>
            <a:r>
              <a:rPr lang="en-US" altLang="ja-JP" dirty="0">
                <a:solidFill>
                  <a:schemeClr val="tx1"/>
                </a:solidFill>
              </a:rPr>
              <a:t> import </a:t>
            </a:r>
            <a:r>
              <a:rPr lang="en-US" altLang="ja-JP" dirty="0" err="1">
                <a:solidFill>
                  <a:schemeClr val="tx1"/>
                </a:solidFill>
              </a:rPr>
              <a:t>LogisticRegression</a:t>
            </a:r>
            <a:endParaRPr lang="en-US" altLang="ja-JP" dirty="0">
              <a:solidFill>
                <a:schemeClr val="tx1"/>
              </a:solidFill>
            </a:endParaRPr>
          </a:p>
          <a:p>
            <a:pPr algn="l">
              <a:defRPr sz="3200">
                <a:solidFill>
                  <a:schemeClr val="accent5">
                    <a:hueOff val="-82419"/>
                    <a:satOff val="-9513"/>
                    <a:lumOff val="-16343"/>
                  </a:schemeClr>
                </a:solidFill>
              </a:defRPr>
            </a:pPr>
            <a:r>
              <a:rPr dirty="0" err="1">
                <a:solidFill>
                  <a:schemeClr val="tx1"/>
                </a:solidFill>
              </a:rPr>
              <a:t>df</a:t>
            </a:r>
            <a:r>
              <a:rPr dirty="0">
                <a:solidFill>
                  <a:schemeClr val="tx1"/>
                </a:solidFill>
              </a:rPr>
              <a:t> = iris[0:100]</a:t>
            </a:r>
          </a:p>
          <a:p>
            <a:pPr algn="l">
              <a:defRPr sz="3200"/>
            </a:pPr>
            <a:r>
              <a:rPr lang="en-US" dirty="0">
                <a:solidFill>
                  <a:srgbClr val="FF0000"/>
                </a:solidFill>
              </a:rPr>
              <a:t>x</a:t>
            </a:r>
            <a:r>
              <a:rPr dirty="0">
                <a:solidFill>
                  <a:srgbClr val="FF0000"/>
                </a:solidFill>
              </a:rPr>
              <a:t> = </a:t>
            </a:r>
            <a:r>
              <a:rPr dirty="0" err="1">
                <a:solidFill>
                  <a:srgbClr val="FF0000"/>
                </a:solidFill>
              </a:rPr>
              <a:t>df</a:t>
            </a:r>
            <a:r>
              <a:rPr dirty="0">
                <a:solidFill>
                  <a:srgbClr val="FF0000"/>
                </a:solidFill>
              </a:rPr>
              <a:t>[</a:t>
            </a:r>
            <a:r>
              <a:rPr lang="en-US" dirty="0">
                <a:solidFill>
                  <a:srgbClr val="FF0000"/>
                </a:solidFill>
              </a:rPr>
              <a:t>[</a:t>
            </a:r>
            <a:r>
              <a:rPr dirty="0">
                <a:solidFill>
                  <a:srgbClr val="FF0000"/>
                </a:solidFill>
              </a:rPr>
              <a:t>'</a:t>
            </a:r>
            <a:r>
              <a:rPr dirty="0" err="1">
                <a:solidFill>
                  <a:srgbClr val="FF0000"/>
                </a:solidFill>
              </a:rPr>
              <a:t>がく片の長さ</a:t>
            </a:r>
            <a:r>
              <a:rPr dirty="0">
                <a:solidFill>
                  <a:srgbClr val="FF0000"/>
                </a:solidFill>
              </a:rPr>
              <a:t>']</a:t>
            </a:r>
            <a:r>
              <a:rPr lang="en-US" dirty="0">
                <a:solidFill>
                  <a:srgbClr val="FF0000"/>
                </a:solidFill>
              </a:rPr>
              <a:t>]</a:t>
            </a:r>
            <a:endParaRPr dirty="0">
              <a:solidFill>
                <a:srgbClr val="FF0000"/>
              </a:solidFill>
            </a:endParaRPr>
          </a:p>
          <a:p>
            <a:pPr algn="l">
              <a:defRPr sz="3200"/>
            </a:pPr>
            <a:r>
              <a:rPr dirty="0">
                <a:solidFill>
                  <a:srgbClr val="FF0000"/>
                </a:solidFill>
              </a:rPr>
              <a:t>y = df[‘</a:t>
            </a:r>
            <a:r>
              <a:rPr dirty="0" err="1">
                <a:solidFill>
                  <a:srgbClr val="FF0000"/>
                </a:solidFill>
              </a:rPr>
              <a:t>アヤメの種類</a:t>
            </a:r>
            <a:r>
              <a:rPr dirty="0">
                <a:solidFill>
                  <a:srgbClr val="FF0000"/>
                </a:solidFill>
              </a:rPr>
              <a:t>_</a:t>
            </a:r>
            <a:r>
              <a:rPr lang="ja-JP" altLang="en-US" dirty="0">
                <a:solidFill>
                  <a:srgbClr val="FF0000"/>
                </a:solidFill>
              </a:rPr>
              <a:t>数字</a:t>
            </a:r>
            <a:r>
              <a:rPr dirty="0">
                <a:solidFill>
                  <a:srgbClr val="FF0000"/>
                </a:solidFill>
              </a:rPr>
              <a:t>’]</a:t>
            </a:r>
            <a:endParaRPr lang="en-US" dirty="0">
              <a:solidFill>
                <a:srgbClr val="FF0000"/>
              </a:solidFill>
            </a:endParaRPr>
          </a:p>
          <a:p>
            <a:pPr algn="l">
              <a:defRPr sz="3200"/>
            </a:pPr>
            <a:r>
              <a:rPr lang="en-US" dirty="0">
                <a:solidFill>
                  <a:srgbClr val="FF0000"/>
                </a:solidFill>
              </a:rPr>
              <a:t>print(x)</a:t>
            </a:r>
          </a:p>
          <a:p>
            <a:pPr algn="l">
              <a:defRPr sz="3200"/>
            </a:pPr>
            <a:r>
              <a:rPr lang="en-US" dirty="0">
                <a:solidFill>
                  <a:srgbClr val="FF0000"/>
                </a:solidFill>
              </a:rPr>
              <a:t>print(y)</a:t>
            </a:r>
          </a:p>
        </p:txBody>
      </p:sp>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41363"/>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3004727"/>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0855"/>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9" name="今回はxがsetosaのがく片の長さ、yがあやめの種類_数値なので…">
            <a:extLst>
              <a:ext uri="{FF2B5EF4-FFF2-40B4-BE49-F238E27FC236}">
                <a16:creationId xmlns:a16="http://schemas.microsoft.com/office/drawing/2014/main" id="{5F242310-85A0-4989-90AE-8386948C562E}"/>
              </a:ext>
            </a:extLst>
          </p:cNvPr>
          <p:cNvSpPr txBox="1"/>
          <p:nvPr/>
        </p:nvSpPr>
        <p:spPr>
          <a:xfrm>
            <a:off x="10522874" y="4656998"/>
            <a:ext cx="11387733"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mn-lt"/>
                <a:ea typeface="+mn-ea"/>
                <a:cs typeface="+mn-cs"/>
                <a:sym typeface="ヒラギノ角ゴ ProN W3"/>
              </a:defRPr>
            </a:pPr>
            <a:r>
              <a:rPr sz="4400" dirty="0"/>
              <a:t>x</a:t>
            </a:r>
            <a:r>
              <a:rPr lang="ja-JP" altLang="en-US" sz="4400" dirty="0"/>
              <a:t>に</a:t>
            </a:r>
            <a:r>
              <a:rPr lang="en-US" sz="4400" dirty="0"/>
              <a:t>"</a:t>
            </a:r>
            <a:r>
              <a:rPr sz="4400" dirty="0" err="1"/>
              <a:t>がく片の長さ</a:t>
            </a:r>
            <a:r>
              <a:rPr lang="en-US" sz="4400" dirty="0"/>
              <a:t>"</a:t>
            </a:r>
            <a:r>
              <a:rPr sz="4400" dirty="0"/>
              <a:t>、y</a:t>
            </a:r>
            <a:r>
              <a:rPr lang="ja-JP" altLang="en-US" sz="4400" dirty="0"/>
              <a:t>に</a:t>
            </a:r>
            <a:r>
              <a:rPr lang="en-US" sz="4400" dirty="0"/>
              <a:t>"</a:t>
            </a:r>
            <a:r>
              <a:rPr lang="ja-JP" altLang="en-US" sz="4400" dirty="0"/>
              <a:t>アヤメ</a:t>
            </a:r>
            <a:r>
              <a:rPr sz="4400" dirty="0" err="1"/>
              <a:t>の種類</a:t>
            </a:r>
            <a:r>
              <a:rPr sz="4400" dirty="0"/>
              <a:t>_</a:t>
            </a:r>
            <a:r>
              <a:rPr lang="ja-JP" altLang="en-US" sz="4400" dirty="0"/>
              <a:t>数字</a:t>
            </a:r>
            <a:r>
              <a:rPr lang="en-US" altLang="ja-JP" sz="4400" dirty="0"/>
              <a:t>”</a:t>
            </a:r>
          </a:p>
          <a:p>
            <a:pPr algn="l">
              <a:defRPr sz="3800">
                <a:latin typeface="+mn-lt"/>
                <a:ea typeface="+mn-ea"/>
                <a:cs typeface="+mn-cs"/>
                <a:sym typeface="ヒラギノ角ゴ ProN W3"/>
              </a:defRPr>
            </a:pPr>
            <a:r>
              <a:rPr lang="ja-JP" altLang="en-US" sz="4400" dirty="0"/>
              <a:t>の列の内容を代入</a:t>
            </a:r>
            <a:endParaRPr lang="en-US" altLang="ja-JP" sz="4400" dirty="0"/>
          </a:p>
          <a:p>
            <a:pPr algn="l">
              <a:defRPr sz="3800">
                <a:latin typeface="+mn-lt"/>
                <a:ea typeface="+mn-ea"/>
                <a:cs typeface="+mn-cs"/>
                <a:sym typeface="ヒラギノ角ゴ ProN W3"/>
              </a:defRPr>
            </a:pPr>
            <a:r>
              <a:rPr lang="en-US" altLang="ja-JP" sz="4400" dirty="0"/>
              <a:t>x</a:t>
            </a:r>
            <a:r>
              <a:rPr lang="ja-JP" altLang="en-US" sz="4400" dirty="0"/>
              <a:t>は</a:t>
            </a:r>
            <a:r>
              <a:rPr lang="en-US" altLang="ja-JP" sz="4400" dirty="0"/>
              <a:t>2</a:t>
            </a:r>
            <a:r>
              <a:rPr lang="ja-JP" altLang="en-US" sz="4400" dirty="0"/>
              <a:t>次元配列</a:t>
            </a:r>
            <a:r>
              <a:rPr lang="en-US" altLang="ja-JP" sz="4400" dirty="0"/>
              <a:t>(</a:t>
            </a:r>
            <a:r>
              <a:rPr lang="ja-JP" altLang="en-US" sz="4400" dirty="0"/>
              <a:t>線形回帰と同様</a:t>
            </a:r>
            <a:r>
              <a:rPr lang="en-US" altLang="ja-JP" sz="4400" dirty="0"/>
              <a:t>)</a:t>
            </a:r>
          </a:p>
        </p:txBody>
      </p:sp>
      <p:sp>
        <p:nvSpPr>
          <p:cNvPr id="2" name="スライド番号プレースホルダー 1">
            <a:extLst>
              <a:ext uri="{FF2B5EF4-FFF2-40B4-BE49-F238E27FC236}">
                <a16:creationId xmlns:a16="http://schemas.microsoft.com/office/drawing/2014/main" id="{8D415DDB-CE9C-3A57-8C83-638994A08737}"/>
              </a:ext>
            </a:extLst>
          </p:cNvPr>
          <p:cNvSpPr>
            <a:spLocks noGrp="1"/>
          </p:cNvSpPr>
          <p:nvPr>
            <p:ph type="sldNum" sz="quarter" idx="2"/>
          </p:nvPr>
        </p:nvSpPr>
        <p:spPr/>
        <p:txBody>
          <a:bodyPr/>
          <a:lstStyle/>
          <a:p>
            <a:fld id="{86CB4B4D-7CA3-9044-876B-883B54F8677D}" type="slidenum">
              <a:rPr lang="en-US" altLang="ja-JP" smtClean="0"/>
              <a:t>14</a:t>
            </a:fld>
            <a:endParaRPr lang="ja-JP" altLang="en-US"/>
          </a:p>
        </p:txBody>
      </p:sp>
    </p:spTree>
    <p:extLst>
      <p:ext uri="{BB962C8B-B14F-4D97-AF65-F5344CB8AC3E}">
        <p14:creationId xmlns:p14="http://schemas.microsoft.com/office/powerpoint/2010/main" val="155747881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まず学習に用いる説明変数と目的変数を設定する">
            <a:extLst>
              <a:ext uri="{FF2B5EF4-FFF2-40B4-BE49-F238E27FC236}">
                <a16:creationId xmlns:a16="http://schemas.microsoft.com/office/drawing/2014/main" id="{274432D2-2368-4DB9-8BEC-48280F0D93D6}"/>
              </a:ext>
            </a:extLst>
          </p:cNvPr>
          <p:cNvSpPr txBox="1"/>
          <p:nvPr/>
        </p:nvSpPr>
        <p:spPr>
          <a:xfrm>
            <a:off x="5749999" y="1953472"/>
            <a:ext cx="142154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説明変数</a:t>
            </a:r>
            <a:r>
              <a:rPr lang="en-US" altLang="ja-JP" dirty="0"/>
              <a:t>(</a:t>
            </a:r>
            <a:r>
              <a:rPr lang="ja-JP" altLang="en-US" dirty="0"/>
              <a:t>目的を知るために使用する変数</a:t>
            </a:r>
            <a:r>
              <a:rPr lang="en-US" altLang="ja-JP" dirty="0"/>
              <a:t>)</a:t>
            </a:r>
            <a:r>
              <a:rPr lang="ja-JP" altLang="en-US" dirty="0"/>
              <a:t>：がく片の長さ→ｘ</a:t>
            </a:r>
            <a:endParaRPr dirty="0"/>
          </a:p>
        </p:txBody>
      </p:sp>
      <p:sp>
        <p:nvSpPr>
          <p:cNvPr id="14" name="まず学習に用いる説明変数と目的変数を設定する">
            <a:extLst>
              <a:ext uri="{FF2B5EF4-FFF2-40B4-BE49-F238E27FC236}">
                <a16:creationId xmlns:a16="http://schemas.microsoft.com/office/drawing/2014/main" id="{8EBEA54A-EDA8-4269-B0FF-8F365FFDCB9A}"/>
              </a:ext>
            </a:extLst>
          </p:cNvPr>
          <p:cNvSpPr txBox="1"/>
          <p:nvPr/>
        </p:nvSpPr>
        <p:spPr>
          <a:xfrm>
            <a:off x="5184138" y="3004727"/>
            <a:ext cx="147812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ja-JP" altLang="en-US" dirty="0"/>
              <a:t>目的変数</a:t>
            </a:r>
            <a:r>
              <a:rPr lang="en-US" altLang="ja-JP" dirty="0"/>
              <a:t>(</a:t>
            </a:r>
            <a:r>
              <a:rPr lang="ja-JP" altLang="en-US" dirty="0"/>
              <a:t>目的</a:t>
            </a:r>
            <a:r>
              <a:rPr lang="en-US" altLang="ja-JP" dirty="0"/>
              <a:t>(</a:t>
            </a:r>
            <a:r>
              <a:rPr lang="ja-JP" altLang="en-US" dirty="0"/>
              <a:t>分類や予測</a:t>
            </a:r>
            <a:r>
              <a:rPr lang="en-US" altLang="ja-JP" dirty="0"/>
              <a:t>)</a:t>
            </a:r>
            <a:r>
              <a:rPr lang="ja-JP" altLang="en-US" dirty="0"/>
              <a:t>となる変数</a:t>
            </a:r>
            <a:r>
              <a:rPr lang="en-US" altLang="ja-JP" dirty="0"/>
              <a:t>)</a:t>
            </a:r>
            <a:r>
              <a:rPr lang="ja-JP" altLang="en-US" dirty="0"/>
              <a:t>：アヤメの種類</a:t>
            </a:r>
            <a:r>
              <a:rPr lang="en-US" altLang="ja-JP" dirty="0"/>
              <a:t>_</a:t>
            </a:r>
            <a:r>
              <a:rPr lang="ja-JP" altLang="en-US" dirty="0"/>
              <a:t>数字→ｙ</a:t>
            </a:r>
            <a:endParaRPr lang="en-US" altLang="ja-JP" dirty="0"/>
          </a:p>
        </p:txBody>
      </p:sp>
      <p:sp>
        <p:nvSpPr>
          <p:cNvPr id="15" name="6) ロジスティック回帰でアヤメを分類する">
            <a:extLst>
              <a:ext uri="{FF2B5EF4-FFF2-40B4-BE49-F238E27FC236}">
                <a16:creationId xmlns:a16="http://schemas.microsoft.com/office/drawing/2014/main" id="{5BDF3E5C-81F6-4F9B-8A30-91B761C40CC4}"/>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9596887F-EF59-04FA-44C1-F667A50FD939}"/>
              </a:ext>
            </a:extLst>
          </p:cNvPr>
          <p:cNvSpPr>
            <a:spLocks noGrp="1"/>
          </p:cNvSpPr>
          <p:nvPr>
            <p:ph type="sldNum" sz="quarter" idx="2"/>
          </p:nvPr>
        </p:nvSpPr>
        <p:spPr/>
        <p:txBody>
          <a:bodyPr/>
          <a:lstStyle/>
          <a:p>
            <a:fld id="{86CB4B4D-7CA3-9044-876B-883B54F8677D}" type="slidenum">
              <a:rPr lang="en-US" altLang="ja-JP" smtClean="0"/>
              <a:t>15</a:t>
            </a:fld>
            <a:endParaRPr lang="ja-JP" altLang="en-US"/>
          </a:p>
        </p:txBody>
      </p:sp>
      <p:pic>
        <p:nvPicPr>
          <p:cNvPr id="4" name="図 3">
            <a:extLst>
              <a:ext uri="{FF2B5EF4-FFF2-40B4-BE49-F238E27FC236}">
                <a16:creationId xmlns:a16="http://schemas.microsoft.com/office/drawing/2014/main" id="{A7F0ED68-BFF2-AE96-DB8B-04D757E935F8}"/>
              </a:ext>
            </a:extLst>
          </p:cNvPr>
          <p:cNvPicPr>
            <a:picLocks noChangeAspect="1"/>
          </p:cNvPicPr>
          <p:nvPr/>
        </p:nvPicPr>
        <p:blipFill>
          <a:blip r:embed="rId2"/>
          <a:stretch>
            <a:fillRect/>
          </a:stretch>
        </p:blipFill>
        <p:spPr>
          <a:xfrm>
            <a:off x="12574783" y="7722365"/>
            <a:ext cx="8709591" cy="5264621"/>
          </a:xfrm>
          <a:prstGeom prst="rect">
            <a:avLst/>
          </a:prstGeom>
        </p:spPr>
      </p:pic>
      <p:pic>
        <p:nvPicPr>
          <p:cNvPr id="6" name="図 5">
            <a:extLst>
              <a:ext uri="{FF2B5EF4-FFF2-40B4-BE49-F238E27FC236}">
                <a16:creationId xmlns:a16="http://schemas.microsoft.com/office/drawing/2014/main" id="{8947F52B-3149-DCA2-ECDE-FF55AC09C0D6}"/>
              </a:ext>
            </a:extLst>
          </p:cNvPr>
          <p:cNvPicPr>
            <a:picLocks noChangeAspect="1"/>
          </p:cNvPicPr>
          <p:nvPr/>
        </p:nvPicPr>
        <p:blipFill>
          <a:blip r:embed="rId3"/>
          <a:stretch>
            <a:fillRect/>
          </a:stretch>
        </p:blipFill>
        <p:spPr>
          <a:xfrm>
            <a:off x="3587940" y="7710146"/>
            <a:ext cx="5109236" cy="5370854"/>
          </a:xfrm>
          <a:prstGeom prst="rect">
            <a:avLst/>
          </a:prstGeom>
        </p:spPr>
      </p:pic>
      <p:sp>
        <p:nvSpPr>
          <p:cNvPr id="7" name="今回はxがsetosaのがく片の長さ、yがあやめの種類_数値なので…">
            <a:extLst>
              <a:ext uri="{FF2B5EF4-FFF2-40B4-BE49-F238E27FC236}">
                <a16:creationId xmlns:a16="http://schemas.microsoft.com/office/drawing/2014/main" id="{28912A07-4C99-9F7B-FD67-7443DE988780}"/>
              </a:ext>
            </a:extLst>
          </p:cNvPr>
          <p:cNvSpPr txBox="1"/>
          <p:nvPr/>
        </p:nvSpPr>
        <p:spPr>
          <a:xfrm>
            <a:off x="10522874" y="4656998"/>
            <a:ext cx="11387733"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mn-lt"/>
                <a:ea typeface="+mn-ea"/>
                <a:cs typeface="+mn-cs"/>
                <a:sym typeface="ヒラギノ角ゴ ProN W3"/>
              </a:defRPr>
            </a:pPr>
            <a:r>
              <a:rPr sz="4400" dirty="0"/>
              <a:t>x</a:t>
            </a:r>
            <a:r>
              <a:rPr lang="ja-JP" altLang="en-US" sz="4400" dirty="0"/>
              <a:t>に</a:t>
            </a:r>
            <a:r>
              <a:rPr lang="en-US" sz="4400" dirty="0"/>
              <a:t>"</a:t>
            </a:r>
            <a:r>
              <a:rPr sz="4400" dirty="0" err="1"/>
              <a:t>がく片の長さ</a:t>
            </a:r>
            <a:r>
              <a:rPr lang="en-US" sz="4400" dirty="0"/>
              <a:t>"</a:t>
            </a:r>
            <a:r>
              <a:rPr sz="4400" dirty="0"/>
              <a:t>、y</a:t>
            </a:r>
            <a:r>
              <a:rPr lang="ja-JP" altLang="en-US" sz="4400" dirty="0"/>
              <a:t>に</a:t>
            </a:r>
            <a:r>
              <a:rPr lang="en-US" sz="4400" dirty="0"/>
              <a:t>"</a:t>
            </a:r>
            <a:r>
              <a:rPr lang="ja-JP" altLang="en-US" sz="4400" dirty="0"/>
              <a:t>アヤメ</a:t>
            </a:r>
            <a:r>
              <a:rPr sz="4400" dirty="0" err="1"/>
              <a:t>の種類</a:t>
            </a:r>
            <a:r>
              <a:rPr sz="4400" dirty="0"/>
              <a:t>_</a:t>
            </a:r>
            <a:r>
              <a:rPr lang="ja-JP" altLang="en-US" sz="4400" dirty="0"/>
              <a:t>数字</a:t>
            </a:r>
            <a:r>
              <a:rPr lang="en-US" altLang="ja-JP" sz="4400" dirty="0"/>
              <a:t>”</a:t>
            </a:r>
          </a:p>
          <a:p>
            <a:pPr algn="l">
              <a:defRPr sz="3800">
                <a:latin typeface="+mn-lt"/>
                <a:ea typeface="+mn-ea"/>
                <a:cs typeface="+mn-cs"/>
                <a:sym typeface="ヒラギノ角ゴ ProN W3"/>
              </a:defRPr>
            </a:pPr>
            <a:r>
              <a:rPr lang="ja-JP" altLang="en-US" sz="4400" dirty="0"/>
              <a:t>の列の内容を代入</a:t>
            </a:r>
            <a:endParaRPr lang="en-US" altLang="ja-JP" sz="4400" dirty="0"/>
          </a:p>
          <a:p>
            <a:pPr algn="l">
              <a:defRPr sz="3800">
                <a:latin typeface="+mn-lt"/>
                <a:ea typeface="+mn-ea"/>
                <a:cs typeface="+mn-cs"/>
                <a:sym typeface="ヒラギノ角ゴ ProN W3"/>
              </a:defRPr>
            </a:pPr>
            <a:r>
              <a:rPr lang="en-US" altLang="ja-JP" sz="4400" dirty="0"/>
              <a:t>x</a:t>
            </a:r>
            <a:r>
              <a:rPr lang="ja-JP" altLang="en-US" sz="4400" dirty="0"/>
              <a:t>は</a:t>
            </a:r>
            <a:r>
              <a:rPr lang="en-US" altLang="ja-JP" sz="4400" dirty="0"/>
              <a:t>2</a:t>
            </a:r>
            <a:r>
              <a:rPr lang="ja-JP" altLang="en-US" sz="4400" dirty="0"/>
              <a:t>次元配列</a:t>
            </a:r>
            <a:r>
              <a:rPr lang="en-US" altLang="ja-JP" sz="4400" dirty="0"/>
              <a:t>(</a:t>
            </a:r>
            <a:r>
              <a:rPr lang="ja-JP" altLang="en-US" sz="4400" dirty="0"/>
              <a:t>線形回帰と同様</a:t>
            </a:r>
            <a:r>
              <a:rPr lang="en-US" altLang="ja-JP" sz="4400" dirty="0"/>
              <a:t>)</a:t>
            </a:r>
          </a:p>
        </p:txBody>
      </p:sp>
      <p:sp>
        <p:nvSpPr>
          <p:cNvPr id="8" name="df = iris[0:100]…">
            <a:extLst>
              <a:ext uri="{FF2B5EF4-FFF2-40B4-BE49-F238E27FC236}">
                <a16:creationId xmlns:a16="http://schemas.microsoft.com/office/drawing/2014/main" id="{3DB939A5-F6CC-A0D4-F8AC-3C689E8CD655}"/>
              </a:ext>
            </a:extLst>
          </p:cNvPr>
          <p:cNvSpPr txBox="1"/>
          <p:nvPr/>
        </p:nvSpPr>
        <p:spPr>
          <a:xfrm>
            <a:off x="730194" y="4462050"/>
            <a:ext cx="8907888" cy="27617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chemeClr val="accent5">
                    <a:hueOff val="-82419"/>
                    <a:satOff val="-9513"/>
                    <a:lumOff val="-16343"/>
                  </a:schemeClr>
                </a:solidFill>
              </a:defRPr>
            </a:pPr>
            <a:r>
              <a:rPr lang="en-US" altLang="ja-JP" dirty="0"/>
              <a:t>from </a:t>
            </a:r>
            <a:r>
              <a:rPr lang="en-US" altLang="ja-JP" dirty="0" err="1"/>
              <a:t>sklearn.linear_model</a:t>
            </a:r>
            <a:r>
              <a:rPr lang="en-US" altLang="ja-JP" dirty="0"/>
              <a:t> import </a:t>
            </a:r>
            <a:r>
              <a:rPr lang="en-US" altLang="ja-JP" dirty="0" err="1"/>
              <a:t>LogisticRegression</a:t>
            </a:r>
            <a:endParaRPr lang="en-US" altLang="ja-JP" dirty="0"/>
          </a:p>
          <a:p>
            <a:pPr algn="l">
              <a:defRPr sz="3200">
                <a:solidFill>
                  <a:schemeClr val="accent5">
                    <a:hueOff val="-82419"/>
                    <a:satOff val="-9513"/>
                    <a:lumOff val="-16343"/>
                  </a:schemeClr>
                </a:solidFill>
              </a:defRPr>
            </a:pPr>
            <a:r>
              <a:rPr dirty="0" err="1">
                <a:solidFill>
                  <a:schemeClr val="tx1"/>
                </a:solidFill>
              </a:rPr>
              <a:t>df</a:t>
            </a:r>
            <a:r>
              <a:rPr dirty="0">
                <a:solidFill>
                  <a:schemeClr val="tx1"/>
                </a:solidFill>
              </a:rPr>
              <a:t> = iris[0:100]</a:t>
            </a:r>
          </a:p>
          <a:p>
            <a:pPr algn="l">
              <a:defRPr sz="3200"/>
            </a:pPr>
            <a:r>
              <a:rPr lang="en-US" dirty="0">
                <a:solidFill>
                  <a:srgbClr val="FF0000"/>
                </a:solidFill>
              </a:rPr>
              <a:t>x</a:t>
            </a:r>
            <a:r>
              <a:rPr dirty="0">
                <a:solidFill>
                  <a:srgbClr val="FF0000"/>
                </a:solidFill>
              </a:rPr>
              <a:t> = </a:t>
            </a:r>
            <a:r>
              <a:rPr dirty="0" err="1">
                <a:solidFill>
                  <a:srgbClr val="FF0000"/>
                </a:solidFill>
              </a:rPr>
              <a:t>df</a:t>
            </a:r>
            <a:r>
              <a:rPr dirty="0">
                <a:solidFill>
                  <a:srgbClr val="FF0000"/>
                </a:solidFill>
              </a:rPr>
              <a:t>[</a:t>
            </a:r>
            <a:r>
              <a:rPr lang="en-US" dirty="0">
                <a:solidFill>
                  <a:srgbClr val="FF0000"/>
                </a:solidFill>
              </a:rPr>
              <a:t>[</a:t>
            </a:r>
            <a:r>
              <a:rPr dirty="0">
                <a:solidFill>
                  <a:srgbClr val="FF0000"/>
                </a:solidFill>
              </a:rPr>
              <a:t>'</a:t>
            </a:r>
            <a:r>
              <a:rPr dirty="0" err="1">
                <a:solidFill>
                  <a:srgbClr val="FF0000"/>
                </a:solidFill>
              </a:rPr>
              <a:t>がく片の長さ</a:t>
            </a:r>
            <a:r>
              <a:rPr dirty="0">
                <a:solidFill>
                  <a:srgbClr val="FF0000"/>
                </a:solidFill>
              </a:rPr>
              <a:t>']</a:t>
            </a:r>
            <a:r>
              <a:rPr lang="en-US" dirty="0">
                <a:solidFill>
                  <a:srgbClr val="FF0000"/>
                </a:solidFill>
              </a:rPr>
              <a:t>]</a:t>
            </a:r>
            <a:endParaRPr dirty="0">
              <a:solidFill>
                <a:srgbClr val="FF0000"/>
              </a:solidFill>
            </a:endParaRPr>
          </a:p>
          <a:p>
            <a:pPr algn="l">
              <a:defRPr sz="3200"/>
            </a:pPr>
            <a:r>
              <a:rPr dirty="0">
                <a:solidFill>
                  <a:srgbClr val="FF0000"/>
                </a:solidFill>
              </a:rPr>
              <a:t>y = df[‘</a:t>
            </a:r>
            <a:r>
              <a:rPr dirty="0" err="1">
                <a:solidFill>
                  <a:srgbClr val="FF0000"/>
                </a:solidFill>
              </a:rPr>
              <a:t>アヤメの種類</a:t>
            </a:r>
            <a:r>
              <a:rPr dirty="0">
                <a:solidFill>
                  <a:srgbClr val="FF0000"/>
                </a:solidFill>
              </a:rPr>
              <a:t>_</a:t>
            </a:r>
            <a:r>
              <a:rPr lang="ja-JP" altLang="en-US" dirty="0">
                <a:solidFill>
                  <a:srgbClr val="FF0000"/>
                </a:solidFill>
              </a:rPr>
              <a:t>数字</a:t>
            </a:r>
            <a:r>
              <a:rPr dirty="0">
                <a:solidFill>
                  <a:srgbClr val="FF0000"/>
                </a:solidFill>
              </a:rPr>
              <a:t>’]</a:t>
            </a:r>
            <a:endParaRPr lang="en-US" dirty="0">
              <a:solidFill>
                <a:srgbClr val="FF0000"/>
              </a:solidFill>
            </a:endParaRPr>
          </a:p>
          <a:p>
            <a:pPr algn="l">
              <a:defRPr sz="3200"/>
            </a:pPr>
            <a:r>
              <a:rPr lang="en-US" dirty="0">
                <a:solidFill>
                  <a:srgbClr val="FF0000"/>
                </a:solidFill>
              </a:rPr>
              <a:t>print(x)</a:t>
            </a:r>
          </a:p>
          <a:p>
            <a:pPr algn="l">
              <a:defRPr sz="3200"/>
            </a:pPr>
            <a:r>
              <a:rPr lang="en-US" dirty="0">
                <a:solidFill>
                  <a:srgbClr val="FF0000"/>
                </a:solidFill>
              </a:rPr>
              <a:t>print(y)</a:t>
            </a:r>
          </a:p>
        </p:txBody>
      </p:sp>
    </p:spTree>
    <p:extLst>
      <p:ext uri="{BB962C8B-B14F-4D97-AF65-F5344CB8AC3E}">
        <p14:creationId xmlns:p14="http://schemas.microsoft.com/office/powerpoint/2010/main" val="4845570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このxを２次元配列に変換する必要がある">
            <a:extLst>
              <a:ext uri="{FF2B5EF4-FFF2-40B4-BE49-F238E27FC236}">
                <a16:creationId xmlns:a16="http://schemas.microsoft.com/office/drawing/2014/main" id="{2FA6A98D-AAF8-48C9-BA75-FE84644D57FE}"/>
              </a:ext>
            </a:extLst>
          </p:cNvPr>
          <p:cNvSpPr txBox="1"/>
          <p:nvPr/>
        </p:nvSpPr>
        <p:spPr>
          <a:xfrm>
            <a:off x="4750505" y="2173372"/>
            <a:ext cx="13880403" cy="222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atin typeface="+mn-lt"/>
                <a:ea typeface="+mn-ea"/>
                <a:cs typeface="+mn-cs"/>
                <a:sym typeface="ヒラギノ角ゴ ProN W3"/>
              </a:defRPr>
            </a:lvl1pPr>
          </a:lstStyle>
          <a:p>
            <a:r>
              <a:rPr lang="en-US" altLang="ja-JP" dirty="0"/>
              <a:t>x(</a:t>
            </a:r>
            <a:r>
              <a:rPr lang="en-US" altLang="ja-JP" dirty="0" err="1"/>
              <a:t>DataFrame</a:t>
            </a:r>
            <a:r>
              <a:rPr lang="en-US" altLang="ja-JP" dirty="0"/>
              <a:t>)</a:t>
            </a:r>
            <a:r>
              <a:rPr lang="ja-JP" altLang="en-US" dirty="0"/>
              <a:t>と</a:t>
            </a:r>
            <a:r>
              <a:rPr lang="en-US" altLang="ja-JP" dirty="0"/>
              <a:t>y(Series)</a:t>
            </a:r>
            <a:r>
              <a:rPr lang="ja-JP" altLang="en-US" dirty="0"/>
              <a:t>を</a:t>
            </a:r>
            <a:r>
              <a:rPr lang="en-US" altLang="ja-JP" dirty="0" err="1"/>
              <a:t>numpy</a:t>
            </a:r>
            <a:r>
              <a:rPr lang="ja-JP" altLang="en-US" dirty="0"/>
              <a:t>配列に変換する </a:t>
            </a:r>
            <a:endParaRPr lang="en-US" altLang="ja-JP" dirty="0"/>
          </a:p>
          <a:p>
            <a:endParaRPr lang="en-US" altLang="ja-JP" dirty="0"/>
          </a:p>
          <a:p>
            <a:pPr algn="ctr"/>
            <a:r>
              <a:rPr lang="ja-JP" altLang="en-US" dirty="0"/>
              <a:t>変数名 </a:t>
            </a:r>
            <a:r>
              <a:rPr lang="en-US" altLang="ja-JP" dirty="0"/>
              <a:t>= </a:t>
            </a:r>
            <a:r>
              <a:rPr lang="ja-JP" altLang="en-US" dirty="0"/>
              <a:t>データフレーム</a:t>
            </a:r>
            <a:r>
              <a:rPr lang="en-US" altLang="ja-JP" dirty="0"/>
              <a:t>.</a:t>
            </a:r>
            <a:r>
              <a:rPr lang="en-US" altLang="ja-JP" dirty="0" err="1"/>
              <a:t>to_numpy</a:t>
            </a:r>
            <a:r>
              <a:rPr lang="en-US" altLang="ja-JP" dirty="0"/>
              <a:t>()</a:t>
            </a:r>
            <a:endParaRPr dirty="0"/>
          </a:p>
        </p:txBody>
      </p:sp>
      <p:sp>
        <p:nvSpPr>
          <p:cNvPr id="7" name="6) ロジスティック回帰でアヤメを分類する">
            <a:extLst>
              <a:ext uri="{FF2B5EF4-FFF2-40B4-BE49-F238E27FC236}">
                <a16:creationId xmlns:a16="http://schemas.microsoft.com/office/drawing/2014/main" id="{374EE235-7243-4839-AF6A-940B6FEA4F99}"/>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3C5FF0E1-5F7E-B0CA-98C8-0199BBF07E2A}"/>
              </a:ext>
            </a:extLst>
          </p:cNvPr>
          <p:cNvSpPr>
            <a:spLocks noGrp="1"/>
          </p:cNvSpPr>
          <p:nvPr>
            <p:ph type="sldNum" sz="quarter" idx="2"/>
          </p:nvPr>
        </p:nvSpPr>
        <p:spPr/>
        <p:txBody>
          <a:bodyPr/>
          <a:lstStyle/>
          <a:p>
            <a:fld id="{86CB4B4D-7CA3-9044-876B-883B54F8677D}" type="slidenum">
              <a:rPr lang="en-US" altLang="ja-JP" smtClean="0"/>
              <a:t>16</a:t>
            </a:fld>
            <a:endParaRPr lang="ja-JP" altLang="en-US"/>
          </a:p>
        </p:txBody>
      </p:sp>
      <p:sp>
        <p:nvSpPr>
          <p:cNvPr id="5" name="テキスト ボックス 4">
            <a:extLst>
              <a:ext uri="{FF2B5EF4-FFF2-40B4-BE49-F238E27FC236}">
                <a16:creationId xmlns:a16="http://schemas.microsoft.com/office/drawing/2014/main" id="{EBF56032-60CF-28E6-05C6-EE3EFCF730F7}"/>
              </a:ext>
            </a:extLst>
          </p:cNvPr>
          <p:cNvSpPr txBox="1"/>
          <p:nvPr/>
        </p:nvSpPr>
        <p:spPr>
          <a:xfrm>
            <a:off x="5370575" y="5436072"/>
            <a:ext cx="12194274"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800" dirty="0"/>
              <a:t>x2 = x.to_numpy()</a:t>
            </a:r>
          </a:p>
          <a:p>
            <a:pPr algn="l"/>
            <a:r>
              <a:rPr lang="ja-JP" altLang="en-US" sz="4800" dirty="0"/>
              <a:t>y2 = y.to_numpy()</a:t>
            </a:r>
          </a:p>
        </p:txBody>
      </p:sp>
      <p:pic>
        <p:nvPicPr>
          <p:cNvPr id="8" name="図 7">
            <a:extLst>
              <a:ext uri="{FF2B5EF4-FFF2-40B4-BE49-F238E27FC236}">
                <a16:creationId xmlns:a16="http://schemas.microsoft.com/office/drawing/2014/main" id="{E8B95318-8FE6-FC3C-7537-8CFD803CC223}"/>
              </a:ext>
            </a:extLst>
          </p:cNvPr>
          <p:cNvPicPr>
            <a:picLocks noChangeAspect="1"/>
          </p:cNvPicPr>
          <p:nvPr/>
        </p:nvPicPr>
        <p:blipFill>
          <a:blip r:embed="rId2"/>
          <a:stretch>
            <a:fillRect/>
          </a:stretch>
        </p:blipFill>
        <p:spPr>
          <a:xfrm>
            <a:off x="4000338" y="7564401"/>
            <a:ext cx="15336930" cy="1609859"/>
          </a:xfrm>
          <a:prstGeom prst="rect">
            <a:avLst/>
          </a:prstGeom>
        </p:spPr>
      </p:pic>
    </p:spTree>
    <p:extLst>
      <p:ext uri="{BB962C8B-B14F-4D97-AF65-F5344CB8AC3E}">
        <p14:creationId xmlns:p14="http://schemas.microsoft.com/office/powerpoint/2010/main" val="42336013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このxを２次元配列に変換する必要がある">
            <a:extLst>
              <a:ext uri="{FF2B5EF4-FFF2-40B4-BE49-F238E27FC236}">
                <a16:creationId xmlns:a16="http://schemas.microsoft.com/office/drawing/2014/main" id="{2FA6A98D-AAF8-48C9-BA75-FE84644D57FE}"/>
              </a:ext>
            </a:extLst>
          </p:cNvPr>
          <p:cNvSpPr txBox="1"/>
          <p:nvPr/>
        </p:nvSpPr>
        <p:spPr>
          <a:xfrm>
            <a:off x="4750505" y="2173372"/>
            <a:ext cx="13880403" cy="222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100">
                <a:latin typeface="+mn-lt"/>
                <a:ea typeface="+mn-ea"/>
                <a:cs typeface="+mn-cs"/>
                <a:sym typeface="ヒラギノ角ゴ ProN W3"/>
              </a:defRPr>
            </a:lvl1pPr>
          </a:lstStyle>
          <a:p>
            <a:r>
              <a:rPr lang="en-US" altLang="ja-JP" dirty="0"/>
              <a:t>x(</a:t>
            </a:r>
            <a:r>
              <a:rPr lang="en-US" altLang="ja-JP" dirty="0" err="1"/>
              <a:t>DataFrame</a:t>
            </a:r>
            <a:r>
              <a:rPr lang="en-US" altLang="ja-JP" dirty="0"/>
              <a:t>)</a:t>
            </a:r>
            <a:r>
              <a:rPr lang="ja-JP" altLang="en-US" dirty="0"/>
              <a:t>と</a:t>
            </a:r>
            <a:r>
              <a:rPr lang="en-US" altLang="ja-JP" dirty="0"/>
              <a:t>y(Series)</a:t>
            </a:r>
            <a:r>
              <a:rPr lang="ja-JP" altLang="en-US" dirty="0"/>
              <a:t>を</a:t>
            </a:r>
            <a:r>
              <a:rPr lang="en-US" altLang="ja-JP" dirty="0" err="1"/>
              <a:t>numpy</a:t>
            </a:r>
            <a:r>
              <a:rPr lang="ja-JP" altLang="en-US" dirty="0"/>
              <a:t>配列に変換する </a:t>
            </a:r>
            <a:endParaRPr lang="en-US" altLang="ja-JP" dirty="0"/>
          </a:p>
          <a:p>
            <a:endParaRPr lang="en-US" altLang="ja-JP" dirty="0"/>
          </a:p>
          <a:p>
            <a:pPr algn="ctr"/>
            <a:r>
              <a:rPr lang="ja-JP" altLang="en-US" dirty="0"/>
              <a:t>変数名 </a:t>
            </a:r>
            <a:r>
              <a:rPr lang="en-US" altLang="ja-JP" dirty="0"/>
              <a:t>= </a:t>
            </a:r>
            <a:r>
              <a:rPr lang="ja-JP" altLang="en-US" dirty="0"/>
              <a:t>データフレーム</a:t>
            </a:r>
            <a:r>
              <a:rPr lang="en-US" altLang="ja-JP" dirty="0"/>
              <a:t>.</a:t>
            </a:r>
            <a:r>
              <a:rPr lang="en-US" altLang="ja-JP" dirty="0" err="1"/>
              <a:t>to_numpy</a:t>
            </a:r>
            <a:r>
              <a:rPr lang="en-US" altLang="ja-JP" dirty="0"/>
              <a:t>()</a:t>
            </a:r>
            <a:endParaRPr dirty="0"/>
          </a:p>
        </p:txBody>
      </p:sp>
      <p:sp>
        <p:nvSpPr>
          <p:cNvPr id="7" name="6) ロジスティック回帰でアヤメを分類する">
            <a:extLst>
              <a:ext uri="{FF2B5EF4-FFF2-40B4-BE49-F238E27FC236}">
                <a16:creationId xmlns:a16="http://schemas.microsoft.com/office/drawing/2014/main" id="{374EE235-7243-4839-AF6A-940B6FEA4F99}"/>
              </a:ext>
            </a:extLst>
          </p:cNvPr>
          <p:cNvSpPr txBox="1"/>
          <p:nvPr/>
        </p:nvSpPr>
        <p:spPr>
          <a:xfrm>
            <a:off x="5862009" y="302293"/>
            <a:ext cx="12194044"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学習に用いる説明変数と目的変数を設定する</a:t>
            </a:r>
            <a:endParaRPr dirty="0"/>
          </a:p>
        </p:txBody>
      </p:sp>
      <p:sp>
        <p:nvSpPr>
          <p:cNvPr id="2" name="スライド番号プレースホルダー 1">
            <a:extLst>
              <a:ext uri="{FF2B5EF4-FFF2-40B4-BE49-F238E27FC236}">
                <a16:creationId xmlns:a16="http://schemas.microsoft.com/office/drawing/2014/main" id="{3C5FF0E1-5F7E-B0CA-98C8-0199BBF07E2A}"/>
              </a:ext>
            </a:extLst>
          </p:cNvPr>
          <p:cNvSpPr>
            <a:spLocks noGrp="1"/>
          </p:cNvSpPr>
          <p:nvPr>
            <p:ph type="sldNum" sz="quarter" idx="2"/>
          </p:nvPr>
        </p:nvSpPr>
        <p:spPr/>
        <p:txBody>
          <a:bodyPr/>
          <a:lstStyle/>
          <a:p>
            <a:fld id="{86CB4B4D-7CA3-9044-876B-883B54F8677D}" type="slidenum">
              <a:rPr lang="en-US" altLang="ja-JP" smtClean="0"/>
              <a:t>17</a:t>
            </a:fld>
            <a:endParaRPr lang="ja-JP" altLang="en-US"/>
          </a:p>
        </p:txBody>
      </p:sp>
      <p:sp>
        <p:nvSpPr>
          <p:cNvPr id="5" name="テキスト ボックス 4">
            <a:extLst>
              <a:ext uri="{FF2B5EF4-FFF2-40B4-BE49-F238E27FC236}">
                <a16:creationId xmlns:a16="http://schemas.microsoft.com/office/drawing/2014/main" id="{EBF56032-60CF-28E6-05C6-EE3EFCF730F7}"/>
              </a:ext>
            </a:extLst>
          </p:cNvPr>
          <p:cNvSpPr txBox="1"/>
          <p:nvPr/>
        </p:nvSpPr>
        <p:spPr>
          <a:xfrm>
            <a:off x="5370575" y="5436072"/>
            <a:ext cx="12194274"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800" dirty="0"/>
              <a:t>x2 = x.to_numpy()</a:t>
            </a:r>
          </a:p>
          <a:p>
            <a:pPr algn="l"/>
            <a:r>
              <a:rPr lang="ja-JP" altLang="en-US" sz="4800" dirty="0"/>
              <a:t>y2 = y.to_numpy()</a:t>
            </a:r>
          </a:p>
        </p:txBody>
      </p:sp>
      <p:pic>
        <p:nvPicPr>
          <p:cNvPr id="8" name="図 7">
            <a:extLst>
              <a:ext uri="{FF2B5EF4-FFF2-40B4-BE49-F238E27FC236}">
                <a16:creationId xmlns:a16="http://schemas.microsoft.com/office/drawing/2014/main" id="{E8B95318-8FE6-FC3C-7537-8CFD803CC223}"/>
              </a:ext>
            </a:extLst>
          </p:cNvPr>
          <p:cNvPicPr>
            <a:picLocks noChangeAspect="1"/>
          </p:cNvPicPr>
          <p:nvPr/>
        </p:nvPicPr>
        <p:blipFill>
          <a:blip r:embed="rId2"/>
          <a:stretch>
            <a:fillRect/>
          </a:stretch>
        </p:blipFill>
        <p:spPr>
          <a:xfrm>
            <a:off x="4000338" y="7564401"/>
            <a:ext cx="15336930" cy="1609859"/>
          </a:xfrm>
          <a:prstGeom prst="rect">
            <a:avLst/>
          </a:prstGeom>
        </p:spPr>
      </p:pic>
      <p:sp>
        <p:nvSpPr>
          <p:cNvPr id="3" name="矢印: 下 2">
            <a:extLst>
              <a:ext uri="{FF2B5EF4-FFF2-40B4-BE49-F238E27FC236}">
                <a16:creationId xmlns:a16="http://schemas.microsoft.com/office/drawing/2014/main" id="{4D63DB88-4CDD-E51F-B3EA-57E026D7B9DA}"/>
              </a:ext>
            </a:extLst>
          </p:cNvPr>
          <p:cNvSpPr/>
          <p:nvPr/>
        </p:nvSpPr>
        <p:spPr>
          <a:xfrm>
            <a:off x="11334095" y="9504035"/>
            <a:ext cx="1078174" cy="108040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pic>
        <p:nvPicPr>
          <p:cNvPr id="6" name="図 5">
            <a:extLst>
              <a:ext uri="{FF2B5EF4-FFF2-40B4-BE49-F238E27FC236}">
                <a16:creationId xmlns:a16="http://schemas.microsoft.com/office/drawing/2014/main" id="{568F17C8-39D9-D3DA-7D52-D5532198A317}"/>
              </a:ext>
            </a:extLst>
          </p:cNvPr>
          <p:cNvPicPr>
            <a:picLocks noChangeAspect="1"/>
          </p:cNvPicPr>
          <p:nvPr/>
        </p:nvPicPr>
        <p:blipFill rotWithShape="1">
          <a:blip r:embed="rId3"/>
          <a:srcRect b="66707"/>
          <a:stretch/>
        </p:blipFill>
        <p:spPr>
          <a:xfrm>
            <a:off x="4000338" y="11266349"/>
            <a:ext cx="11667292" cy="811919"/>
          </a:xfrm>
          <a:prstGeom prst="rect">
            <a:avLst/>
          </a:prstGeom>
        </p:spPr>
      </p:pic>
      <p:pic>
        <p:nvPicPr>
          <p:cNvPr id="10" name="図 9">
            <a:extLst>
              <a:ext uri="{FF2B5EF4-FFF2-40B4-BE49-F238E27FC236}">
                <a16:creationId xmlns:a16="http://schemas.microsoft.com/office/drawing/2014/main" id="{B77DF84D-2600-9BA6-57B6-7BA8238A1BF5}"/>
              </a:ext>
            </a:extLst>
          </p:cNvPr>
          <p:cNvPicPr>
            <a:picLocks noChangeAspect="1"/>
          </p:cNvPicPr>
          <p:nvPr/>
        </p:nvPicPr>
        <p:blipFill rotWithShape="1">
          <a:blip r:embed="rId3"/>
          <a:srcRect t="66707"/>
          <a:stretch/>
        </p:blipFill>
        <p:spPr>
          <a:xfrm>
            <a:off x="4000338" y="12078268"/>
            <a:ext cx="11667292" cy="811919"/>
          </a:xfrm>
          <a:prstGeom prst="rect">
            <a:avLst/>
          </a:prstGeom>
        </p:spPr>
      </p:pic>
      <p:sp>
        <p:nvSpPr>
          <p:cNvPr id="11" name="テキスト ボックス 10">
            <a:extLst>
              <a:ext uri="{FF2B5EF4-FFF2-40B4-BE49-F238E27FC236}">
                <a16:creationId xmlns:a16="http://schemas.microsoft.com/office/drawing/2014/main" id="{0D448DEC-79C4-8C82-4558-F24579EB6760}"/>
              </a:ext>
            </a:extLst>
          </p:cNvPr>
          <p:cNvSpPr txBox="1"/>
          <p:nvPr/>
        </p:nvSpPr>
        <p:spPr>
          <a:xfrm>
            <a:off x="16151629" y="10928019"/>
            <a:ext cx="745413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データフレームでも学習出来ますが予測の際に警告が出ないようにするために変換してます</a:t>
            </a:r>
            <a:endParaRPr lang="en-US" altLang="ja-JP" sz="4000" dirty="0"/>
          </a:p>
          <a:p>
            <a:pPr algn="l"/>
            <a:endParaRPr lang="ja-JP" altLang="en-US" sz="4000" dirty="0"/>
          </a:p>
        </p:txBody>
      </p:sp>
    </p:spTree>
    <p:extLst>
      <p:ext uri="{BB962C8B-B14F-4D97-AF65-F5344CB8AC3E}">
        <p14:creationId xmlns:p14="http://schemas.microsoft.com/office/powerpoint/2010/main" val="1205513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f = LogisticRegression()…">
            <a:extLst>
              <a:ext uri="{FF2B5EF4-FFF2-40B4-BE49-F238E27FC236}">
                <a16:creationId xmlns:a16="http://schemas.microsoft.com/office/drawing/2014/main" id="{52D4D369-112E-4B84-B944-358BE518CC89}"/>
              </a:ext>
            </a:extLst>
          </p:cNvPr>
          <p:cNvSpPr txBox="1"/>
          <p:nvPr/>
        </p:nvSpPr>
        <p:spPr>
          <a:xfrm>
            <a:off x="7719888" y="4604562"/>
            <a:ext cx="8478283" cy="4506875"/>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800">
                <a:solidFill>
                  <a:schemeClr val="accent5">
                    <a:hueOff val="-82419"/>
                    <a:satOff val="-9513"/>
                    <a:lumOff val="-16343"/>
                  </a:schemeClr>
                </a:solidFill>
              </a:defRPr>
            </a:pPr>
            <a:r>
              <a:rPr lang="en-US" sz="5400" dirty="0"/>
              <a:t>model2</a:t>
            </a:r>
            <a:r>
              <a:rPr sz="5400" dirty="0"/>
              <a:t> = </a:t>
            </a:r>
            <a:r>
              <a:rPr sz="5400" dirty="0" err="1"/>
              <a:t>LogisticRegression</a:t>
            </a:r>
            <a:r>
              <a:rPr sz="5400" dirty="0"/>
              <a:t>()</a:t>
            </a:r>
          </a:p>
          <a:p>
            <a:pPr algn="l">
              <a:defRPr sz="4800">
                <a:solidFill>
                  <a:schemeClr val="accent5">
                    <a:hueOff val="-82419"/>
                    <a:satOff val="-9513"/>
                    <a:lumOff val="-16343"/>
                  </a:schemeClr>
                </a:solidFill>
              </a:defRPr>
            </a:pPr>
            <a:r>
              <a:rPr lang="en-US" sz="5400" dirty="0"/>
              <a:t>model2</a:t>
            </a:r>
            <a:r>
              <a:rPr sz="5400" dirty="0"/>
              <a:t>.fit(</a:t>
            </a:r>
            <a:r>
              <a:rPr lang="en-US" sz="5400" dirty="0"/>
              <a:t>x2</a:t>
            </a:r>
            <a:r>
              <a:rPr sz="5400" dirty="0"/>
              <a:t>, y</a:t>
            </a:r>
            <a:r>
              <a:rPr lang="en-US" sz="5400" dirty="0"/>
              <a:t>2</a:t>
            </a:r>
            <a:r>
              <a:rPr sz="5400" dirty="0"/>
              <a:t>)</a:t>
            </a:r>
            <a:endParaRPr lang="en-US" sz="5400" dirty="0"/>
          </a:p>
          <a:p>
            <a:pPr algn="l">
              <a:defRPr sz="4800">
                <a:solidFill>
                  <a:schemeClr val="accent5">
                    <a:hueOff val="-82419"/>
                    <a:satOff val="-9513"/>
                    <a:lumOff val="-16343"/>
                  </a:schemeClr>
                </a:solidFill>
              </a:defRPr>
            </a:pPr>
            <a:endParaRPr lang="en-US" sz="5400" dirty="0"/>
          </a:p>
          <a:p>
            <a:pPr algn="l">
              <a:defRPr sz="2500">
                <a:solidFill>
                  <a:schemeClr val="accent5">
                    <a:hueOff val="-82419"/>
                    <a:satOff val="-9513"/>
                    <a:lumOff val="-16343"/>
                  </a:schemeClr>
                </a:solidFill>
              </a:defRPr>
            </a:pPr>
            <a:r>
              <a:rPr lang="fr-FR" altLang="ja-JP" sz="5400" dirty="0"/>
              <a:t>print(model2.coef_)</a:t>
            </a:r>
          </a:p>
          <a:p>
            <a:pPr algn="l">
              <a:defRPr sz="2500">
                <a:solidFill>
                  <a:schemeClr val="accent5">
                    <a:hueOff val="-82419"/>
                    <a:satOff val="-9513"/>
                    <a:lumOff val="-16343"/>
                  </a:schemeClr>
                </a:solidFill>
              </a:defRPr>
            </a:pPr>
            <a:r>
              <a:rPr lang="fr-FR" altLang="ja-JP" sz="5400" dirty="0"/>
              <a:t>print(model2.intercept_)</a:t>
            </a:r>
          </a:p>
          <a:p>
            <a:pPr algn="l">
              <a:defRPr sz="4800">
                <a:solidFill>
                  <a:schemeClr val="accent5">
                    <a:hueOff val="-82419"/>
                    <a:satOff val="-9513"/>
                    <a:lumOff val="-16343"/>
                  </a:schemeClr>
                </a:solidFill>
              </a:defRPr>
            </a:pPr>
            <a:endParaRPr dirty="0"/>
          </a:p>
        </p:txBody>
      </p:sp>
      <p:sp>
        <p:nvSpPr>
          <p:cNvPr id="3" name="四角形">
            <a:extLst>
              <a:ext uri="{FF2B5EF4-FFF2-40B4-BE49-F238E27FC236}">
                <a16:creationId xmlns:a16="http://schemas.microsoft.com/office/drawing/2014/main" id="{4DFD30EE-C189-42C7-97E4-AD26DC67118A}"/>
              </a:ext>
            </a:extLst>
          </p:cNvPr>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 name="6) ヒオウギアヤメのがく片の長さとがく片の幅で線形回帰">
            <a:extLst>
              <a:ext uri="{FF2B5EF4-FFF2-40B4-BE49-F238E27FC236}">
                <a16:creationId xmlns:a16="http://schemas.microsoft.com/office/drawing/2014/main" id="{7F4A941E-E28B-4846-85AF-0FD6CCBDB02D}"/>
              </a:ext>
            </a:extLst>
          </p:cNvPr>
          <p:cNvSpPr txBox="1"/>
          <p:nvPr/>
        </p:nvSpPr>
        <p:spPr>
          <a:xfrm>
            <a:off x="3206223" y="302293"/>
            <a:ext cx="18412092"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ヒオウギアヤメのがく片の長さとがく片の幅で</a:t>
            </a:r>
            <a:r>
              <a:rPr lang="ja-JP" altLang="en-US" dirty="0"/>
              <a:t>ロジスティック</a:t>
            </a:r>
            <a:r>
              <a:rPr dirty="0" err="1"/>
              <a:t>回帰</a:t>
            </a:r>
            <a:endParaRPr dirty="0"/>
          </a:p>
        </p:txBody>
      </p:sp>
      <p:sp>
        <p:nvSpPr>
          <p:cNvPr id="5" name="次の２行も実行してみよう">
            <a:extLst>
              <a:ext uri="{FF2B5EF4-FFF2-40B4-BE49-F238E27FC236}">
                <a16:creationId xmlns:a16="http://schemas.microsoft.com/office/drawing/2014/main" id="{6A108BDF-8796-4599-B85F-72321E5B9DCA}"/>
              </a:ext>
            </a:extLst>
          </p:cNvPr>
          <p:cNvSpPr txBox="1"/>
          <p:nvPr/>
        </p:nvSpPr>
        <p:spPr>
          <a:xfrm>
            <a:off x="8894089" y="2005235"/>
            <a:ext cx="6129883" cy="753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atin typeface="+mn-lt"/>
                <a:ea typeface="+mn-ea"/>
                <a:cs typeface="+mn-cs"/>
                <a:sym typeface="ヒラギノ角ゴ ProN W3"/>
              </a:defRPr>
            </a:lvl1pPr>
          </a:lstStyle>
          <a:p>
            <a:r>
              <a:rPr lang="ja-JP" altLang="en-US" dirty="0"/>
              <a:t>学習は線形回帰と同様</a:t>
            </a:r>
            <a:endParaRPr dirty="0"/>
          </a:p>
        </p:txBody>
      </p:sp>
      <p:sp>
        <p:nvSpPr>
          <p:cNvPr id="6" name="スライド番号プレースホルダー 5">
            <a:extLst>
              <a:ext uri="{FF2B5EF4-FFF2-40B4-BE49-F238E27FC236}">
                <a16:creationId xmlns:a16="http://schemas.microsoft.com/office/drawing/2014/main" id="{B2DFB1B1-2785-60F9-3054-6F28FDE74B16}"/>
              </a:ext>
            </a:extLst>
          </p:cNvPr>
          <p:cNvSpPr>
            <a:spLocks noGrp="1"/>
          </p:cNvSpPr>
          <p:nvPr>
            <p:ph type="sldNum" sz="quarter" idx="2"/>
          </p:nvPr>
        </p:nvSpPr>
        <p:spPr/>
        <p:txBody>
          <a:bodyPr/>
          <a:lstStyle/>
          <a:p>
            <a:fld id="{86CB4B4D-7CA3-9044-876B-883B54F8677D}" type="slidenum">
              <a:rPr lang="en-US" altLang="ja-JP" smtClean="0"/>
              <a:t>18</a:t>
            </a:fld>
            <a:endParaRPr lang="ja-JP" altLang="en-US"/>
          </a:p>
        </p:txBody>
      </p:sp>
    </p:spTree>
    <p:extLst>
      <p:ext uri="{BB962C8B-B14F-4D97-AF65-F5344CB8AC3E}">
        <p14:creationId xmlns:p14="http://schemas.microsoft.com/office/powerpoint/2010/main" val="9717257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6847787" y="1829947"/>
            <a:ext cx="10688423"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学習モデルを作ったのでpredictで予測する</a:t>
            </a:r>
            <a:endParaRPr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671" name="Out"/>
          <p:cNvSpPr txBox="1"/>
          <p:nvPr/>
        </p:nvSpPr>
        <p:spPr>
          <a:xfrm>
            <a:off x="949597" y="8065283"/>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Out</a:t>
            </a:r>
          </a:p>
        </p:txBody>
      </p:sp>
      <p:sp>
        <p:nvSpPr>
          <p:cNvPr id="676" name="整数だが順にブルーフラッグ、ブルーフラッグ、ヒオウギアヤメと予測された"/>
          <p:cNvSpPr txBox="1"/>
          <p:nvPr/>
        </p:nvSpPr>
        <p:spPr>
          <a:xfrm>
            <a:off x="3111794" y="12276939"/>
            <a:ext cx="18160421"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ヒオウギアヤメ</a:t>
            </a:r>
            <a:r>
              <a:rPr lang="en-US" altLang="ja-JP" dirty="0"/>
              <a:t>(=0)</a:t>
            </a:r>
            <a:r>
              <a:rPr dirty="0"/>
              <a:t>、</a:t>
            </a:r>
            <a:r>
              <a:rPr lang="ja-JP" altLang="en-US" dirty="0"/>
              <a:t>ヒオウギアヤメ</a:t>
            </a:r>
            <a:r>
              <a:rPr lang="en-US" altLang="ja-JP" dirty="0"/>
              <a:t>(=0)</a:t>
            </a:r>
            <a:r>
              <a:rPr dirty="0"/>
              <a:t>、</a:t>
            </a:r>
            <a:r>
              <a:rPr lang="ja-JP" altLang="en-US" dirty="0"/>
              <a:t>ブルーフラッグ</a:t>
            </a:r>
            <a:r>
              <a:rPr lang="en-US" altLang="ja-JP" dirty="0"/>
              <a:t>(=1)</a:t>
            </a:r>
            <a:r>
              <a:rPr dirty="0" err="1"/>
              <a:t>と予測された</a:t>
            </a:r>
            <a:endParaRPr dirty="0"/>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6758620" y="2616040"/>
            <a:ext cx="10866757"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a:t>
            </a:r>
            <a:r>
              <a:rPr lang="ja-JP" altLang="en-US" dirty="0"/>
              <a:t>予測結果</a:t>
            </a:r>
            <a:r>
              <a:rPr dirty="0"/>
              <a:t>は？</a:t>
            </a:r>
          </a:p>
        </p:txBody>
      </p:sp>
      <p:sp>
        <p:nvSpPr>
          <p:cNvPr id="2" name="スライド番号プレースホルダー 1">
            <a:extLst>
              <a:ext uri="{FF2B5EF4-FFF2-40B4-BE49-F238E27FC236}">
                <a16:creationId xmlns:a16="http://schemas.microsoft.com/office/drawing/2014/main" id="{1E07BEB2-BA00-4A6B-4CF1-C4250AF2247D}"/>
              </a:ext>
            </a:extLst>
          </p:cNvPr>
          <p:cNvSpPr>
            <a:spLocks noGrp="1"/>
          </p:cNvSpPr>
          <p:nvPr>
            <p:ph type="sldNum" sz="quarter" idx="2"/>
          </p:nvPr>
        </p:nvSpPr>
        <p:spPr/>
        <p:txBody>
          <a:bodyPr/>
          <a:lstStyle/>
          <a:p>
            <a:fld id="{86CB4B4D-7CA3-9044-876B-883B54F8677D}" type="slidenum">
              <a:rPr lang="en-US" altLang="ja-JP" smtClean="0"/>
              <a:t>19</a:t>
            </a:fld>
            <a:endParaRPr lang="ja-JP" altLang="en-US"/>
          </a:p>
        </p:txBody>
      </p:sp>
      <p:sp>
        <p:nvSpPr>
          <p:cNvPr id="3" name="check = clf.predict.proba([[4.5]])…">
            <a:extLst>
              <a:ext uri="{FF2B5EF4-FFF2-40B4-BE49-F238E27FC236}">
                <a16:creationId xmlns:a16="http://schemas.microsoft.com/office/drawing/2014/main" id="{BFE390E1-D6D2-9948-7F9E-06AAE278E139}"/>
              </a:ext>
            </a:extLst>
          </p:cNvPr>
          <p:cNvSpPr txBox="1"/>
          <p:nvPr/>
        </p:nvSpPr>
        <p:spPr>
          <a:xfrm>
            <a:off x="2179706" y="3879964"/>
            <a:ext cx="10005944" cy="276178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sz="3200" dirty="0"/>
              <a:t>test4 = [[4.5],[5.0],[7.0]]</a:t>
            </a:r>
          </a:p>
          <a:p>
            <a:pPr algn="l"/>
            <a:r>
              <a:rPr lang="en-US" sz="3200" dirty="0"/>
              <a:t>result4 = model2.predict(test4)</a:t>
            </a:r>
          </a:p>
          <a:p>
            <a:pPr algn="l"/>
            <a:r>
              <a:rPr lang="en-US" sz="3200" dirty="0"/>
              <a:t>print(result4)</a:t>
            </a:r>
          </a:p>
          <a:p>
            <a:pPr algn="l"/>
            <a:r>
              <a:rPr lang="en-US" sz="3200" dirty="0"/>
              <a:t>print("</a:t>
            </a:r>
            <a:r>
              <a:rPr lang="ja-JP" altLang="en-US" sz="3200" dirty="0"/>
              <a:t>がく片の長さが</a:t>
            </a:r>
            <a:r>
              <a:rPr lang="en-US" altLang="ja-JP" sz="3200" dirty="0"/>
              <a:t>4.5</a:t>
            </a:r>
            <a:r>
              <a:rPr lang="ja-JP" altLang="en-US" sz="3200" dirty="0"/>
              <a:t>の時の予測結果は</a:t>
            </a:r>
            <a:r>
              <a:rPr lang="en-US" altLang="ja-JP" sz="3200" dirty="0"/>
              <a:t>:",</a:t>
            </a:r>
            <a:r>
              <a:rPr lang="en-US" sz="3200" dirty="0"/>
              <a:t>result4[0])</a:t>
            </a:r>
          </a:p>
          <a:p>
            <a:pPr algn="l"/>
            <a:r>
              <a:rPr lang="en-US" sz="3200" dirty="0"/>
              <a:t>print("</a:t>
            </a:r>
            <a:r>
              <a:rPr lang="ja-JP" altLang="en-US" sz="3200" dirty="0"/>
              <a:t>がく片の長さが</a:t>
            </a:r>
            <a:r>
              <a:rPr lang="en-US" altLang="ja-JP" sz="3200" dirty="0"/>
              <a:t>5.0</a:t>
            </a:r>
            <a:r>
              <a:rPr lang="ja-JP" altLang="en-US" sz="3200" dirty="0"/>
              <a:t>の時の予測結果は</a:t>
            </a:r>
            <a:r>
              <a:rPr lang="en-US" altLang="ja-JP" sz="3200" dirty="0"/>
              <a:t>:",</a:t>
            </a:r>
            <a:r>
              <a:rPr lang="en-US" sz="3200" dirty="0"/>
              <a:t>result4[1])</a:t>
            </a:r>
          </a:p>
          <a:p>
            <a:pPr algn="l"/>
            <a:r>
              <a:rPr lang="en-US" sz="3200" dirty="0"/>
              <a:t>print("</a:t>
            </a:r>
            <a:r>
              <a:rPr lang="ja-JP" altLang="en-US" sz="3200" dirty="0"/>
              <a:t>がく片の長さが</a:t>
            </a:r>
            <a:r>
              <a:rPr lang="en-US" altLang="ja-JP" sz="3200" dirty="0"/>
              <a:t>7.0</a:t>
            </a:r>
            <a:r>
              <a:rPr lang="ja-JP" altLang="en-US" sz="3200" dirty="0"/>
              <a:t>の時の予測結果は</a:t>
            </a:r>
            <a:r>
              <a:rPr lang="en-US" altLang="ja-JP" sz="3200" dirty="0"/>
              <a:t>:",</a:t>
            </a:r>
            <a:r>
              <a:rPr lang="en-US" sz="3200" dirty="0"/>
              <a:t>result4[2])</a:t>
            </a:r>
            <a:endParaRPr sz="3200" dirty="0"/>
          </a:p>
        </p:txBody>
      </p:sp>
      <p:sp>
        <p:nvSpPr>
          <p:cNvPr id="7" name="ロジスティック回帰分析">
            <a:extLst>
              <a:ext uri="{FF2B5EF4-FFF2-40B4-BE49-F238E27FC236}">
                <a16:creationId xmlns:a16="http://schemas.microsoft.com/office/drawing/2014/main" id="{FB2F7075-8C04-FBE6-19A5-D4AF78BB4307}"/>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42551658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9" name="線形回帰で88歳の歯周病の歯の本数を予測する"/>
          <p:cNvSpPr txBox="1"/>
          <p:nvPr/>
        </p:nvSpPr>
        <p:spPr>
          <a:xfrm>
            <a:off x="8958209" y="296226"/>
            <a:ext cx="600164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前回の</a:t>
            </a:r>
            <a:r>
              <a:rPr dirty="0" err="1"/>
              <a:t>線形回帰</a:t>
            </a:r>
            <a:r>
              <a:rPr lang="ja-JP" altLang="en-US" dirty="0"/>
              <a:t>の復習</a:t>
            </a:r>
            <a:endParaRPr dirty="0"/>
          </a:p>
        </p:txBody>
      </p:sp>
      <p:sp>
        <p:nvSpPr>
          <p:cNvPr id="270" name="①学習モデルの選択(今回は線形回帰)…"/>
          <p:cNvSpPr txBox="1"/>
          <p:nvPr/>
        </p:nvSpPr>
        <p:spPr>
          <a:xfrm>
            <a:off x="4753720" y="3582157"/>
            <a:ext cx="15317097" cy="758156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500"/>
            </a:pPr>
            <a:r>
              <a:rPr dirty="0"/>
              <a:t>①</a:t>
            </a:r>
            <a:r>
              <a:rPr dirty="0" err="1"/>
              <a:t>学習モデルの選択</a:t>
            </a:r>
            <a:r>
              <a:rPr dirty="0"/>
              <a:t>(</a:t>
            </a:r>
            <a:r>
              <a:rPr dirty="0" err="1"/>
              <a:t>今回は線形回帰</a:t>
            </a:r>
            <a:r>
              <a:rPr dirty="0"/>
              <a:t>)</a:t>
            </a:r>
          </a:p>
          <a:p>
            <a:pPr algn="l">
              <a:defRPr sz="4500"/>
            </a:pPr>
            <a:r>
              <a:rPr dirty="0"/>
              <a:t>(</a:t>
            </a:r>
            <a:r>
              <a:rPr dirty="0" err="1"/>
              <a:t>モデル名</a:t>
            </a:r>
            <a:r>
              <a:rPr dirty="0"/>
              <a:t>) = </a:t>
            </a:r>
            <a:r>
              <a:rPr dirty="0" err="1">
                <a:solidFill>
                  <a:schemeClr val="accent5">
                    <a:hueOff val="-82419"/>
                    <a:satOff val="-9513"/>
                    <a:lumOff val="-16343"/>
                  </a:schemeClr>
                </a:solidFill>
              </a:rPr>
              <a:t>LinearRegression</a:t>
            </a:r>
            <a:r>
              <a:rPr dirty="0"/>
              <a:t>()</a:t>
            </a:r>
          </a:p>
          <a:p>
            <a:pPr algn="l">
              <a:defRPr sz="4500"/>
            </a:pPr>
            <a:endParaRPr dirty="0"/>
          </a:p>
          <a:p>
            <a:pPr algn="l">
              <a:defRPr sz="4500"/>
            </a:pPr>
            <a:r>
              <a:rPr dirty="0"/>
              <a:t>②</a:t>
            </a:r>
            <a:r>
              <a:rPr dirty="0" err="1"/>
              <a:t>データを入れて学習させる</a:t>
            </a:r>
            <a:endParaRPr dirty="0"/>
          </a:p>
          <a:p>
            <a:pPr algn="l">
              <a:defRPr sz="4500"/>
            </a:pPr>
            <a:r>
              <a:rPr dirty="0"/>
              <a:t>(</a:t>
            </a:r>
            <a:r>
              <a:rPr dirty="0" err="1"/>
              <a:t>モデル名</a:t>
            </a:r>
            <a:r>
              <a:rPr dirty="0"/>
              <a:t>).</a:t>
            </a:r>
            <a:r>
              <a:rPr dirty="0">
                <a:solidFill>
                  <a:schemeClr val="accent5">
                    <a:hueOff val="-82419"/>
                    <a:satOff val="-9513"/>
                    <a:lumOff val="-16343"/>
                  </a:schemeClr>
                </a:solidFill>
              </a:rPr>
              <a:t>fit</a:t>
            </a:r>
            <a:r>
              <a:rPr dirty="0"/>
              <a:t>(</a:t>
            </a:r>
            <a:r>
              <a:rPr dirty="0" err="1"/>
              <a:t>説明変数,目的変数</a:t>
            </a:r>
            <a:r>
              <a:rPr dirty="0"/>
              <a:t>)</a:t>
            </a:r>
          </a:p>
          <a:p>
            <a:pPr algn="l">
              <a:defRPr sz="4500"/>
            </a:pPr>
            <a:endParaRPr dirty="0"/>
          </a:p>
          <a:p>
            <a:pPr algn="l">
              <a:defRPr sz="4500"/>
            </a:pPr>
            <a:r>
              <a:rPr dirty="0"/>
              <a:t>③</a:t>
            </a:r>
            <a:r>
              <a:rPr dirty="0" err="1"/>
              <a:t>傾き</a:t>
            </a:r>
            <a:r>
              <a:rPr dirty="0"/>
              <a:t>(</a:t>
            </a:r>
            <a:r>
              <a:rPr dirty="0" err="1"/>
              <a:t>偏回帰係数</a:t>
            </a:r>
            <a:r>
              <a:rPr dirty="0"/>
              <a:t>)</a:t>
            </a:r>
            <a:r>
              <a:rPr dirty="0" err="1"/>
              <a:t>と切片</a:t>
            </a:r>
            <a:r>
              <a:rPr dirty="0"/>
              <a:t>(</a:t>
            </a:r>
            <a:r>
              <a:rPr dirty="0" err="1"/>
              <a:t>定数項</a:t>
            </a:r>
            <a:r>
              <a:rPr dirty="0"/>
              <a:t>)</a:t>
            </a:r>
            <a:r>
              <a:rPr dirty="0" err="1"/>
              <a:t>を求める</a:t>
            </a:r>
            <a:endParaRPr dirty="0"/>
          </a:p>
          <a:p>
            <a:pPr algn="l">
              <a:defRPr sz="4500"/>
            </a:pPr>
            <a:r>
              <a:rPr dirty="0"/>
              <a:t>(</a:t>
            </a:r>
            <a:r>
              <a:rPr dirty="0" err="1"/>
              <a:t>モデル名</a:t>
            </a:r>
            <a:r>
              <a:rPr dirty="0"/>
              <a:t>).</a:t>
            </a:r>
            <a:r>
              <a:rPr dirty="0" err="1">
                <a:solidFill>
                  <a:schemeClr val="accent5">
                    <a:hueOff val="-82419"/>
                    <a:satOff val="-9513"/>
                    <a:lumOff val="-16343"/>
                  </a:schemeClr>
                </a:solidFill>
              </a:rPr>
              <a:t>coef</a:t>
            </a:r>
            <a:r>
              <a:rPr dirty="0">
                <a:solidFill>
                  <a:schemeClr val="accent5">
                    <a:hueOff val="-82419"/>
                    <a:satOff val="-9513"/>
                    <a:lumOff val="-16343"/>
                  </a:schemeClr>
                </a:solidFill>
              </a:rPr>
              <a:t>_</a:t>
            </a:r>
            <a:r>
              <a:rPr dirty="0"/>
              <a:t>             #傾き</a:t>
            </a:r>
          </a:p>
          <a:p>
            <a:pPr algn="l">
              <a:defRPr sz="4500"/>
            </a:pPr>
            <a:r>
              <a:rPr dirty="0"/>
              <a:t>(</a:t>
            </a:r>
            <a:r>
              <a:rPr dirty="0" err="1"/>
              <a:t>モデル名</a:t>
            </a:r>
            <a:r>
              <a:rPr dirty="0"/>
              <a:t>).</a:t>
            </a:r>
            <a:r>
              <a:rPr dirty="0">
                <a:solidFill>
                  <a:schemeClr val="accent5">
                    <a:hueOff val="-82419"/>
                    <a:satOff val="-9513"/>
                    <a:lumOff val="-16343"/>
                  </a:schemeClr>
                </a:solidFill>
              </a:rPr>
              <a:t>intercept_ </a:t>
            </a:r>
            <a:r>
              <a:rPr dirty="0"/>
              <a:t>     #切片</a:t>
            </a:r>
          </a:p>
          <a:p>
            <a:pPr algn="l">
              <a:defRPr sz="4500"/>
            </a:pPr>
            <a:endParaRPr dirty="0"/>
          </a:p>
          <a:p>
            <a:pPr algn="l">
              <a:defRPr sz="4500"/>
            </a:pPr>
            <a:r>
              <a:rPr dirty="0"/>
              <a:t>④</a:t>
            </a:r>
            <a:r>
              <a:rPr dirty="0" err="1"/>
              <a:t>予測を行う</a:t>
            </a:r>
            <a:endParaRPr dirty="0"/>
          </a:p>
          <a:p>
            <a:pPr algn="l">
              <a:defRPr sz="4500"/>
            </a:pPr>
            <a:r>
              <a:rPr dirty="0"/>
              <a:t>(</a:t>
            </a:r>
            <a:r>
              <a:rPr dirty="0" err="1"/>
              <a:t>モデル名</a:t>
            </a:r>
            <a:r>
              <a:rPr dirty="0"/>
              <a:t>).</a:t>
            </a:r>
            <a:r>
              <a:rPr dirty="0">
                <a:solidFill>
                  <a:schemeClr val="accent5">
                    <a:hueOff val="-82419"/>
                    <a:satOff val="-9513"/>
                    <a:lumOff val="-16343"/>
                  </a:schemeClr>
                </a:solidFill>
              </a:rPr>
              <a:t>predict</a:t>
            </a:r>
            <a:r>
              <a:rPr dirty="0"/>
              <a:t>(</a:t>
            </a:r>
            <a:r>
              <a:rPr dirty="0" err="1"/>
              <a:t>新たな説明変数</a:t>
            </a:r>
            <a:r>
              <a:rPr dirty="0"/>
              <a:t>) </a:t>
            </a:r>
          </a:p>
        </p:txBody>
      </p:sp>
      <p:sp>
        <p:nvSpPr>
          <p:cNvPr id="271" name="scikit-learnを用いた機械学習の書き方"/>
          <p:cNvSpPr txBox="1"/>
          <p:nvPr/>
        </p:nvSpPr>
        <p:spPr>
          <a:xfrm>
            <a:off x="6545040" y="1823556"/>
            <a:ext cx="11293920" cy="730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t>scikit-learnを用いた機械学習の書き方</a:t>
            </a:r>
          </a:p>
        </p:txBody>
      </p:sp>
      <p:sp>
        <p:nvSpPr>
          <p:cNvPr id="2" name="スライド番号プレースホルダー 1">
            <a:extLst>
              <a:ext uri="{FF2B5EF4-FFF2-40B4-BE49-F238E27FC236}">
                <a16:creationId xmlns:a16="http://schemas.microsoft.com/office/drawing/2014/main" id="{CB382A5F-5E09-A82E-B53C-08544B8BC0CC}"/>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sp>
        <p:nvSpPr>
          <p:cNvPr id="3" name="scikit-learnを用いた機械学習の書き方">
            <a:extLst>
              <a:ext uri="{FF2B5EF4-FFF2-40B4-BE49-F238E27FC236}">
                <a16:creationId xmlns:a16="http://schemas.microsoft.com/office/drawing/2014/main" id="{0E3C989D-FA4E-97E4-3BFD-FAD384D92011}"/>
              </a:ext>
            </a:extLst>
          </p:cNvPr>
          <p:cNvSpPr txBox="1"/>
          <p:nvPr/>
        </p:nvSpPr>
        <p:spPr>
          <a:xfrm>
            <a:off x="8292160" y="12192070"/>
            <a:ext cx="7333739" cy="781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a:lvl1pPr>
          </a:lstStyle>
          <a:p>
            <a:r>
              <a:rPr lang="ja-JP" altLang="en-US" dirty="0"/>
              <a:t>線形回帰は機械学習の</a:t>
            </a:r>
            <a:r>
              <a:rPr lang="en-US" altLang="ja-JP" dirty="0"/>
              <a:t>1</a:t>
            </a:r>
            <a:r>
              <a:rPr lang="ja-JP" altLang="en-US" dirty="0"/>
              <a:t>種</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6847787" y="1829947"/>
            <a:ext cx="10688423"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学習モデルを作ったのでpredictで予測する</a:t>
            </a:r>
            <a:endParaRPr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671" name="Out"/>
          <p:cNvSpPr txBox="1"/>
          <p:nvPr/>
        </p:nvSpPr>
        <p:spPr>
          <a:xfrm>
            <a:off x="949597" y="8065283"/>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Out</a:t>
            </a:r>
          </a:p>
        </p:txBody>
      </p:sp>
      <p:sp>
        <p:nvSpPr>
          <p:cNvPr id="676" name="整数だが順にブルーフラッグ、ブルーフラッグ、ヒオウギアヤメと予測された"/>
          <p:cNvSpPr txBox="1"/>
          <p:nvPr/>
        </p:nvSpPr>
        <p:spPr>
          <a:xfrm>
            <a:off x="3111794" y="12276939"/>
            <a:ext cx="18160421"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ヒオウギアヤメ</a:t>
            </a:r>
            <a:r>
              <a:rPr lang="en-US" altLang="ja-JP" dirty="0"/>
              <a:t>(=0)</a:t>
            </a:r>
            <a:r>
              <a:rPr dirty="0"/>
              <a:t>、</a:t>
            </a:r>
            <a:r>
              <a:rPr lang="ja-JP" altLang="en-US" dirty="0"/>
              <a:t>ヒオウギアヤメ</a:t>
            </a:r>
            <a:r>
              <a:rPr lang="en-US" altLang="ja-JP" dirty="0"/>
              <a:t>(=0)</a:t>
            </a:r>
            <a:r>
              <a:rPr dirty="0"/>
              <a:t>、</a:t>
            </a:r>
            <a:r>
              <a:rPr lang="ja-JP" altLang="en-US" dirty="0"/>
              <a:t>ブルーフラッグ</a:t>
            </a:r>
            <a:r>
              <a:rPr lang="en-US" altLang="ja-JP" dirty="0"/>
              <a:t>(=1)</a:t>
            </a:r>
            <a:r>
              <a:rPr dirty="0" err="1"/>
              <a:t>と予測された</a:t>
            </a:r>
            <a:endParaRPr dirty="0"/>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6758619" y="2616040"/>
            <a:ext cx="10866757"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a:t>
            </a:r>
            <a:r>
              <a:rPr lang="ja-JP" altLang="en-US" dirty="0"/>
              <a:t>予測結果</a:t>
            </a:r>
            <a:r>
              <a:rPr dirty="0"/>
              <a:t>は？</a:t>
            </a:r>
          </a:p>
        </p:txBody>
      </p:sp>
      <p:sp>
        <p:nvSpPr>
          <p:cNvPr id="2" name="スライド番号プレースホルダー 1">
            <a:extLst>
              <a:ext uri="{FF2B5EF4-FFF2-40B4-BE49-F238E27FC236}">
                <a16:creationId xmlns:a16="http://schemas.microsoft.com/office/drawing/2014/main" id="{1E07BEB2-BA00-4A6B-4CF1-C4250AF2247D}"/>
              </a:ext>
            </a:extLst>
          </p:cNvPr>
          <p:cNvSpPr>
            <a:spLocks noGrp="1"/>
          </p:cNvSpPr>
          <p:nvPr>
            <p:ph type="sldNum" sz="quarter" idx="2"/>
          </p:nvPr>
        </p:nvSpPr>
        <p:spPr/>
        <p:txBody>
          <a:bodyPr/>
          <a:lstStyle/>
          <a:p>
            <a:fld id="{86CB4B4D-7CA3-9044-876B-883B54F8677D}" type="slidenum">
              <a:rPr lang="en-US" altLang="ja-JP" smtClean="0"/>
              <a:t>20</a:t>
            </a:fld>
            <a:endParaRPr lang="ja-JP" altLang="en-US"/>
          </a:p>
        </p:txBody>
      </p:sp>
      <p:sp>
        <p:nvSpPr>
          <p:cNvPr id="7" name="check = clf.predict.proba([[4.5]])…">
            <a:extLst>
              <a:ext uri="{FF2B5EF4-FFF2-40B4-BE49-F238E27FC236}">
                <a16:creationId xmlns:a16="http://schemas.microsoft.com/office/drawing/2014/main" id="{7CF0E2EA-23B2-7059-3EA6-D36454885963}"/>
              </a:ext>
            </a:extLst>
          </p:cNvPr>
          <p:cNvSpPr txBox="1"/>
          <p:nvPr/>
        </p:nvSpPr>
        <p:spPr>
          <a:xfrm>
            <a:off x="2179706" y="8115365"/>
            <a:ext cx="10005944" cy="364817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3200" dirty="0"/>
              <a:t>print("</a:t>
            </a:r>
            <a:r>
              <a:rPr lang="ja-JP" altLang="en-US" sz="3200" dirty="0"/>
              <a:t>がく片の長さが</a:t>
            </a:r>
            <a:r>
              <a:rPr lang="en-US" altLang="ja-JP" sz="3200" dirty="0"/>
              <a:t>4.5</a:t>
            </a:r>
            <a:r>
              <a:rPr lang="ja-JP" altLang="en-US" sz="3200" dirty="0"/>
              <a:t>の時の予測結果は</a:t>
            </a:r>
            <a:r>
              <a:rPr lang="en-US" altLang="ja-JP" sz="3200" dirty="0"/>
              <a:t>:",result4[0])</a:t>
            </a:r>
          </a:p>
          <a:p>
            <a:pPr algn="l"/>
            <a:r>
              <a:rPr lang="ja-JP" altLang="en-US" sz="3200" dirty="0"/>
              <a:t>がく片の長さが</a:t>
            </a:r>
            <a:r>
              <a:rPr lang="en-US" altLang="ja-JP" sz="3200" dirty="0"/>
              <a:t>4.5</a:t>
            </a:r>
            <a:r>
              <a:rPr lang="ja-JP" altLang="en-US" sz="3200" dirty="0"/>
              <a:t>の時の予測結果は</a:t>
            </a:r>
            <a:r>
              <a:rPr lang="en-US" altLang="ja-JP" sz="3200" dirty="0"/>
              <a:t>: 0</a:t>
            </a:r>
          </a:p>
          <a:p>
            <a:pPr algn="l"/>
            <a:endParaRPr lang="en-US" altLang="ja-JP" sz="3200" dirty="0"/>
          </a:p>
          <a:p>
            <a:pPr algn="l"/>
            <a:r>
              <a:rPr lang="en-US" altLang="ja-JP" sz="3200" dirty="0"/>
              <a:t>print("</a:t>
            </a:r>
            <a:r>
              <a:rPr lang="ja-JP" altLang="en-US" sz="3200" dirty="0"/>
              <a:t>がく片の長さが</a:t>
            </a:r>
            <a:r>
              <a:rPr lang="en-US" altLang="ja-JP" sz="3200" dirty="0"/>
              <a:t>5.0</a:t>
            </a:r>
            <a:r>
              <a:rPr lang="ja-JP" altLang="en-US" sz="3200" dirty="0"/>
              <a:t>の時の予測結果は</a:t>
            </a:r>
            <a:r>
              <a:rPr lang="en-US" altLang="ja-JP" sz="3200" dirty="0"/>
              <a:t>:",result4[1])</a:t>
            </a:r>
          </a:p>
          <a:p>
            <a:pPr algn="l"/>
            <a:r>
              <a:rPr lang="ja-JP" altLang="en-US" sz="3200" dirty="0"/>
              <a:t>がく片の長さが</a:t>
            </a:r>
            <a:r>
              <a:rPr lang="en-US" altLang="ja-JP" sz="3200" dirty="0"/>
              <a:t>5.0</a:t>
            </a:r>
            <a:r>
              <a:rPr lang="ja-JP" altLang="en-US" sz="3200" dirty="0"/>
              <a:t>の時の予測結果は</a:t>
            </a:r>
            <a:r>
              <a:rPr lang="en-US" altLang="ja-JP" sz="3200" dirty="0"/>
              <a:t>: 0</a:t>
            </a:r>
          </a:p>
          <a:p>
            <a:pPr algn="l"/>
            <a:endParaRPr lang="en-US" altLang="ja-JP" sz="3200" dirty="0"/>
          </a:p>
          <a:p>
            <a:pPr algn="l"/>
            <a:r>
              <a:rPr lang="en-US" altLang="ja-JP" sz="3200" dirty="0"/>
              <a:t>print("</a:t>
            </a:r>
            <a:r>
              <a:rPr lang="ja-JP" altLang="en-US" sz="3200" dirty="0"/>
              <a:t>がく片の長さが</a:t>
            </a:r>
            <a:r>
              <a:rPr lang="en-US" altLang="ja-JP" sz="3200" dirty="0"/>
              <a:t>7.0</a:t>
            </a:r>
            <a:r>
              <a:rPr lang="ja-JP" altLang="en-US" sz="3200" dirty="0"/>
              <a:t>の時の予測結果は</a:t>
            </a:r>
            <a:r>
              <a:rPr lang="en-US" altLang="ja-JP" sz="3200" dirty="0"/>
              <a:t>:",result4[2])</a:t>
            </a:r>
          </a:p>
          <a:p>
            <a:pPr algn="l"/>
            <a:r>
              <a:rPr lang="ja-JP" altLang="en-US" sz="3200" dirty="0"/>
              <a:t>がく片の長さが</a:t>
            </a:r>
            <a:r>
              <a:rPr lang="en-US" altLang="ja-JP" sz="3200" dirty="0"/>
              <a:t>7.0</a:t>
            </a:r>
            <a:r>
              <a:rPr lang="ja-JP" altLang="en-US" sz="3200" dirty="0"/>
              <a:t>の時の予測結果は</a:t>
            </a:r>
            <a:r>
              <a:rPr lang="en-US" altLang="ja-JP" sz="3200" dirty="0"/>
              <a:t>: 1</a:t>
            </a:r>
            <a:endParaRPr sz="3200" dirty="0"/>
          </a:p>
        </p:txBody>
      </p:sp>
      <p:sp>
        <p:nvSpPr>
          <p:cNvPr id="8" name="check = clf.predict.proba([[4.5]])…">
            <a:extLst>
              <a:ext uri="{FF2B5EF4-FFF2-40B4-BE49-F238E27FC236}">
                <a16:creationId xmlns:a16="http://schemas.microsoft.com/office/drawing/2014/main" id="{B4EF450A-F235-66F5-3A81-3A5857C9AE2E}"/>
              </a:ext>
            </a:extLst>
          </p:cNvPr>
          <p:cNvSpPr txBox="1"/>
          <p:nvPr/>
        </p:nvSpPr>
        <p:spPr>
          <a:xfrm>
            <a:off x="2179706" y="3879964"/>
            <a:ext cx="10005944" cy="276178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sz="3200" dirty="0"/>
              <a:t>test4 = [[4.5],[5.0],[7.0]]</a:t>
            </a:r>
          </a:p>
          <a:p>
            <a:pPr algn="l"/>
            <a:r>
              <a:rPr lang="en-US" sz="3200" dirty="0"/>
              <a:t>result4 = model2.predict(test4)</a:t>
            </a:r>
          </a:p>
          <a:p>
            <a:pPr algn="l"/>
            <a:r>
              <a:rPr lang="en-US" sz="3200" dirty="0"/>
              <a:t>print(result4)</a:t>
            </a:r>
          </a:p>
          <a:p>
            <a:pPr algn="l"/>
            <a:r>
              <a:rPr lang="en-US" sz="3200" dirty="0"/>
              <a:t>print("</a:t>
            </a:r>
            <a:r>
              <a:rPr lang="ja-JP" altLang="en-US" sz="3200" dirty="0"/>
              <a:t>がく片の長さが</a:t>
            </a:r>
            <a:r>
              <a:rPr lang="en-US" altLang="ja-JP" sz="3200" dirty="0"/>
              <a:t>4.5</a:t>
            </a:r>
            <a:r>
              <a:rPr lang="ja-JP" altLang="en-US" sz="3200" dirty="0"/>
              <a:t>の時の予測結果は</a:t>
            </a:r>
            <a:r>
              <a:rPr lang="en-US" altLang="ja-JP" sz="3200" dirty="0"/>
              <a:t>:",</a:t>
            </a:r>
            <a:r>
              <a:rPr lang="en-US" sz="3200" dirty="0"/>
              <a:t>result4[0])</a:t>
            </a:r>
          </a:p>
          <a:p>
            <a:pPr algn="l"/>
            <a:r>
              <a:rPr lang="en-US" sz="3200" dirty="0"/>
              <a:t>print("</a:t>
            </a:r>
            <a:r>
              <a:rPr lang="ja-JP" altLang="en-US" sz="3200" dirty="0"/>
              <a:t>がく片の長さが</a:t>
            </a:r>
            <a:r>
              <a:rPr lang="en-US" altLang="ja-JP" sz="3200" dirty="0"/>
              <a:t>5.0</a:t>
            </a:r>
            <a:r>
              <a:rPr lang="ja-JP" altLang="en-US" sz="3200" dirty="0"/>
              <a:t>の時の予測結果は</a:t>
            </a:r>
            <a:r>
              <a:rPr lang="en-US" altLang="ja-JP" sz="3200" dirty="0"/>
              <a:t>:",</a:t>
            </a:r>
            <a:r>
              <a:rPr lang="en-US" sz="3200" dirty="0"/>
              <a:t>result4[1])</a:t>
            </a:r>
          </a:p>
          <a:p>
            <a:pPr algn="l"/>
            <a:r>
              <a:rPr lang="en-US" sz="3200" dirty="0"/>
              <a:t>print("</a:t>
            </a:r>
            <a:r>
              <a:rPr lang="ja-JP" altLang="en-US" sz="3200" dirty="0"/>
              <a:t>がく片の長さが</a:t>
            </a:r>
            <a:r>
              <a:rPr lang="en-US" altLang="ja-JP" sz="3200" dirty="0"/>
              <a:t>7.0</a:t>
            </a:r>
            <a:r>
              <a:rPr lang="ja-JP" altLang="en-US" sz="3200" dirty="0"/>
              <a:t>の時の予測結果は</a:t>
            </a:r>
            <a:r>
              <a:rPr lang="en-US" altLang="ja-JP" sz="3200" dirty="0"/>
              <a:t>:",</a:t>
            </a:r>
            <a:r>
              <a:rPr lang="en-US" sz="3200" dirty="0"/>
              <a:t>result4[2])</a:t>
            </a:r>
            <a:endParaRPr sz="3200" dirty="0"/>
          </a:p>
        </p:txBody>
      </p:sp>
      <p:sp>
        <p:nvSpPr>
          <p:cNvPr id="9" name="ロジスティック回帰分析">
            <a:extLst>
              <a:ext uri="{FF2B5EF4-FFF2-40B4-BE49-F238E27FC236}">
                <a16:creationId xmlns:a16="http://schemas.microsoft.com/office/drawing/2014/main" id="{546914E1-6F32-3913-7C82-EA897635C9B2}"/>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24151939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学習モデルを作ったのでpredictで予測する"/>
          <p:cNvSpPr txBox="1"/>
          <p:nvPr/>
        </p:nvSpPr>
        <p:spPr>
          <a:xfrm>
            <a:off x="5464195" y="1805303"/>
            <a:ext cx="13455608"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a:t>
            </a:r>
            <a:r>
              <a:rPr lang="en-US" dirty="0" err="1"/>
              <a:t>_proba</a:t>
            </a:r>
            <a:r>
              <a:rPr dirty="0" err="1"/>
              <a:t>で</a:t>
            </a:r>
            <a:r>
              <a:rPr lang="ja-JP" altLang="en-US" dirty="0"/>
              <a:t>確率を</a:t>
            </a:r>
            <a:r>
              <a:rPr dirty="0" err="1"/>
              <a:t>予測する</a:t>
            </a:r>
            <a:endParaRPr dirty="0"/>
          </a:p>
        </p:txBody>
      </p:sp>
      <p:sp>
        <p:nvSpPr>
          <p:cNvPr id="668" name="check = clf.predict.proba([[4.5]])…"/>
          <p:cNvSpPr txBox="1"/>
          <p:nvPr/>
        </p:nvSpPr>
        <p:spPr>
          <a:xfrm>
            <a:off x="2847595" y="3881380"/>
            <a:ext cx="13792237" cy="204158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result5 = model2.predict_proba(test4)</a:t>
            </a:r>
          </a:p>
          <a:p>
            <a:pPr algn="l"/>
            <a:r>
              <a:rPr lang="en-US" altLang="ja-JP" sz="2800" dirty="0"/>
              <a:t>print(result5)</a:t>
            </a:r>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endParaRPr sz="2800"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4873488" y="2616040"/>
            <a:ext cx="1463702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7,0の時のブルーフラッグの確率は？</a:t>
            </a:r>
          </a:p>
        </p:txBody>
      </p:sp>
      <p:sp>
        <p:nvSpPr>
          <p:cNvPr id="2" name="スライド番号プレースホルダー 1">
            <a:extLst>
              <a:ext uri="{FF2B5EF4-FFF2-40B4-BE49-F238E27FC236}">
                <a16:creationId xmlns:a16="http://schemas.microsoft.com/office/drawing/2014/main" id="{E100AA0E-4FA4-DEB2-8D5B-F11264F5B99E}"/>
              </a:ext>
            </a:extLst>
          </p:cNvPr>
          <p:cNvSpPr>
            <a:spLocks noGrp="1"/>
          </p:cNvSpPr>
          <p:nvPr>
            <p:ph type="sldNum" sz="quarter" idx="2"/>
          </p:nvPr>
        </p:nvSpPr>
        <p:spPr/>
        <p:txBody>
          <a:bodyPr/>
          <a:lstStyle/>
          <a:p>
            <a:fld id="{86CB4B4D-7CA3-9044-876B-883B54F8677D}" type="slidenum">
              <a:rPr lang="en-US" altLang="ja-JP" smtClean="0"/>
              <a:t>21</a:t>
            </a:fld>
            <a:endParaRPr lang="ja-JP" altLang="en-US"/>
          </a:p>
        </p:txBody>
      </p:sp>
      <p:sp>
        <p:nvSpPr>
          <p:cNvPr id="3" name="ロジスティック回帰分析">
            <a:extLst>
              <a:ext uri="{FF2B5EF4-FFF2-40B4-BE49-F238E27FC236}">
                <a16:creationId xmlns:a16="http://schemas.microsoft.com/office/drawing/2014/main" id="{CE3FF966-2B91-06C6-A6C8-CCFE5954802E}"/>
              </a:ext>
            </a:extLst>
          </p:cNvPr>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Tree>
    <p:extLst>
      <p:ext uri="{BB962C8B-B14F-4D97-AF65-F5344CB8AC3E}">
        <p14:creationId xmlns:p14="http://schemas.microsoft.com/office/powerpoint/2010/main" val="36507873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6" name="ロジスティック回帰分析"/>
          <p:cNvSpPr txBox="1"/>
          <p:nvPr/>
        </p:nvSpPr>
        <p:spPr>
          <a:xfrm>
            <a:off x="7631724" y="302293"/>
            <a:ext cx="865461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pPr algn="ctr"/>
            <a:r>
              <a:rPr lang="ja-JP" altLang="en-US" dirty="0"/>
              <a:t>作った学習モデルで分類をする</a:t>
            </a:r>
            <a:endParaRPr dirty="0"/>
          </a:p>
        </p:txBody>
      </p:sp>
      <p:sp>
        <p:nvSpPr>
          <p:cNvPr id="667" name="学習モデルを作ったのでpredictで予測する"/>
          <p:cNvSpPr txBox="1"/>
          <p:nvPr/>
        </p:nvSpPr>
        <p:spPr>
          <a:xfrm>
            <a:off x="5464195" y="1805303"/>
            <a:ext cx="13455608"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err="1"/>
              <a:t>学習モデルを作ったのでpredict</a:t>
            </a:r>
            <a:r>
              <a:rPr lang="en-US" dirty="0" err="1"/>
              <a:t>_proba</a:t>
            </a:r>
            <a:r>
              <a:rPr dirty="0" err="1"/>
              <a:t>で</a:t>
            </a:r>
            <a:r>
              <a:rPr lang="ja-JP" altLang="en-US" dirty="0"/>
              <a:t>確率を</a:t>
            </a:r>
            <a:r>
              <a:rPr dirty="0" err="1"/>
              <a:t>予測する</a:t>
            </a:r>
            <a:endParaRPr dirty="0"/>
          </a:p>
        </p:txBody>
      </p:sp>
      <p:sp>
        <p:nvSpPr>
          <p:cNvPr id="668" name="check = clf.predict.proba([[4.5]])…"/>
          <p:cNvSpPr txBox="1"/>
          <p:nvPr/>
        </p:nvSpPr>
        <p:spPr>
          <a:xfrm>
            <a:off x="2847595" y="3881380"/>
            <a:ext cx="13792237" cy="204158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result5 = model2.predict_proba(test4)</a:t>
            </a:r>
          </a:p>
          <a:p>
            <a:pPr algn="l"/>
            <a:r>
              <a:rPr lang="en-US" altLang="ja-JP" sz="2800" dirty="0"/>
              <a:t>print(result5)</a:t>
            </a:r>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endParaRPr sz="2800" dirty="0"/>
          </a:p>
        </p:txBody>
      </p:sp>
      <p:sp>
        <p:nvSpPr>
          <p:cNvPr id="670" name="In"/>
          <p:cNvSpPr txBox="1"/>
          <p:nvPr/>
        </p:nvSpPr>
        <p:spPr>
          <a:xfrm>
            <a:off x="1179613" y="3778668"/>
            <a:ext cx="568224" cy="577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t>In</a:t>
            </a:r>
          </a:p>
        </p:txBody>
      </p:sp>
      <p:sp>
        <p:nvSpPr>
          <p:cNvPr id="14" name="ではがく片の長さが4.5, 5, 7,0の時のブルーフラッグの確率は？">
            <a:extLst>
              <a:ext uri="{FF2B5EF4-FFF2-40B4-BE49-F238E27FC236}">
                <a16:creationId xmlns:a16="http://schemas.microsoft.com/office/drawing/2014/main" id="{4452007F-F298-404A-BC42-CC6D9B16FB85}"/>
              </a:ext>
            </a:extLst>
          </p:cNvPr>
          <p:cNvSpPr txBox="1"/>
          <p:nvPr/>
        </p:nvSpPr>
        <p:spPr>
          <a:xfrm>
            <a:off x="4873488" y="2616040"/>
            <a:ext cx="1463702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dirty="0"/>
              <a:t>がく片の長さが4.5, 5, 7,0の時のブルーフラッグの確率は？</a:t>
            </a:r>
          </a:p>
        </p:txBody>
      </p:sp>
      <p:sp>
        <p:nvSpPr>
          <p:cNvPr id="10" name="print(check)…">
            <a:extLst>
              <a:ext uri="{FF2B5EF4-FFF2-40B4-BE49-F238E27FC236}">
                <a16:creationId xmlns:a16="http://schemas.microsoft.com/office/drawing/2014/main" id="{2DD597F4-A6FB-420D-981F-BE008B8F7E82}"/>
              </a:ext>
            </a:extLst>
          </p:cNvPr>
          <p:cNvSpPr txBox="1"/>
          <p:nvPr/>
        </p:nvSpPr>
        <p:spPr>
          <a:xfrm>
            <a:off x="2847595" y="6752396"/>
            <a:ext cx="14925561" cy="514397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rPr lang="en-US" altLang="ja-JP" sz="2800" dirty="0"/>
              <a:t>print(result5)</a:t>
            </a:r>
          </a:p>
          <a:p>
            <a:pPr algn="l"/>
            <a:r>
              <a:rPr lang="en-US" altLang="ja-JP" sz="2800" dirty="0"/>
              <a:t>[[0.95036498 0.04963502]</a:t>
            </a:r>
          </a:p>
          <a:p>
            <a:pPr algn="l"/>
            <a:r>
              <a:rPr lang="en-US" altLang="ja-JP" sz="2800" dirty="0"/>
              <a:t> [0.79665518 0.20334482]</a:t>
            </a:r>
          </a:p>
          <a:p>
            <a:pPr algn="l"/>
            <a:r>
              <a:rPr lang="en-US" altLang="ja-JP" sz="2800" dirty="0"/>
              <a:t> [0.00682033 0.99317967]]</a:t>
            </a:r>
          </a:p>
          <a:p>
            <a:pPr algn="l"/>
            <a:endParaRPr lang="en-US" altLang="ja-JP" sz="2800" dirty="0"/>
          </a:p>
          <a:p>
            <a:pPr algn="l"/>
            <a:r>
              <a:rPr lang="en-US" altLang="ja-JP" sz="2800" dirty="0"/>
              <a:t>print("</a:t>
            </a:r>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:",result5[0])</a:t>
            </a:r>
          </a:p>
          <a:p>
            <a:pPr algn="l"/>
            <a:r>
              <a:rPr lang="ja-JP" altLang="en-US" sz="2800" dirty="0"/>
              <a:t>がく片の長さが</a:t>
            </a:r>
            <a:r>
              <a:rPr lang="en-US" altLang="ja-JP" sz="2800" dirty="0"/>
              <a:t>4.5</a:t>
            </a:r>
            <a:r>
              <a:rPr lang="ja-JP" altLang="en-US" sz="2800" dirty="0"/>
              <a:t>の時のヒオウギアヤメとブルーフラッグの確率は</a:t>
            </a:r>
            <a:r>
              <a:rPr lang="en-US" altLang="ja-JP" sz="2800" dirty="0"/>
              <a:t>: [0.95036498 0.04963502]</a:t>
            </a:r>
          </a:p>
          <a:p>
            <a:pPr algn="l"/>
            <a:endParaRPr lang="en-US" altLang="ja-JP" sz="2800" dirty="0"/>
          </a:p>
          <a:p>
            <a:pPr algn="l"/>
            <a:r>
              <a:rPr lang="en-US" altLang="ja-JP" sz="2800" dirty="0"/>
              <a:t>print("</a:t>
            </a:r>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:",result5[1])</a:t>
            </a:r>
          </a:p>
          <a:p>
            <a:pPr algn="l"/>
            <a:r>
              <a:rPr lang="ja-JP" altLang="en-US" sz="2800" dirty="0"/>
              <a:t>がく片の長さが</a:t>
            </a:r>
            <a:r>
              <a:rPr lang="en-US" altLang="ja-JP" sz="2800" dirty="0"/>
              <a:t>5.0</a:t>
            </a:r>
            <a:r>
              <a:rPr lang="ja-JP" altLang="en-US" sz="2800" dirty="0"/>
              <a:t>の時のヒオウギアヤメとブルーフラッグの確率は</a:t>
            </a:r>
            <a:r>
              <a:rPr lang="en-US" altLang="ja-JP" sz="2800" dirty="0"/>
              <a:t>: [0.79665518 0.20334482]</a:t>
            </a:r>
          </a:p>
          <a:p>
            <a:pPr algn="l"/>
            <a:endParaRPr lang="en-US" altLang="ja-JP" sz="2800" dirty="0"/>
          </a:p>
          <a:p>
            <a:pPr algn="l"/>
            <a:r>
              <a:rPr lang="en-US" altLang="ja-JP" sz="2800" dirty="0"/>
              <a:t>print("</a:t>
            </a:r>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:",result5[2])</a:t>
            </a:r>
          </a:p>
          <a:p>
            <a:pPr algn="l"/>
            <a:r>
              <a:rPr lang="ja-JP" altLang="en-US" sz="2800" dirty="0"/>
              <a:t>がく片の長さが</a:t>
            </a:r>
            <a:r>
              <a:rPr lang="en-US" altLang="ja-JP" sz="2800" dirty="0"/>
              <a:t>7.0</a:t>
            </a:r>
            <a:r>
              <a:rPr lang="ja-JP" altLang="en-US" sz="2800" dirty="0"/>
              <a:t>の時のヒオウギアヤメとブルーフラッグの確率は</a:t>
            </a:r>
            <a:r>
              <a:rPr lang="en-US" altLang="ja-JP" sz="2800" dirty="0"/>
              <a:t>: [0.00682033 0.99317967]</a:t>
            </a:r>
            <a:endParaRPr sz="2800" dirty="0"/>
          </a:p>
        </p:txBody>
      </p:sp>
      <p:sp>
        <p:nvSpPr>
          <p:cNvPr id="11" name="Out">
            <a:extLst>
              <a:ext uri="{FF2B5EF4-FFF2-40B4-BE49-F238E27FC236}">
                <a16:creationId xmlns:a16="http://schemas.microsoft.com/office/drawing/2014/main" id="{E7F5B9A3-87FF-47DC-9C86-3ED3DF7C6A68}"/>
              </a:ext>
            </a:extLst>
          </p:cNvPr>
          <p:cNvSpPr txBox="1"/>
          <p:nvPr/>
        </p:nvSpPr>
        <p:spPr>
          <a:xfrm>
            <a:off x="1112298" y="7132555"/>
            <a:ext cx="1028256" cy="57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700"/>
            </a:lvl1pPr>
          </a:lstStyle>
          <a:p>
            <a:r>
              <a:rPr dirty="0"/>
              <a:t>Out</a:t>
            </a:r>
          </a:p>
        </p:txBody>
      </p:sp>
      <p:sp>
        <p:nvSpPr>
          <p:cNvPr id="12" name="整数だが順にブルーフラッグ、ブルーフラッグ、ヒオウギアヤメと予測された">
            <a:extLst>
              <a:ext uri="{FF2B5EF4-FFF2-40B4-BE49-F238E27FC236}">
                <a16:creationId xmlns:a16="http://schemas.microsoft.com/office/drawing/2014/main" id="{285BB6D3-3940-45B1-8C74-B04FEB0A9A2C}"/>
              </a:ext>
            </a:extLst>
          </p:cNvPr>
          <p:cNvSpPr txBox="1"/>
          <p:nvPr/>
        </p:nvSpPr>
        <p:spPr>
          <a:xfrm>
            <a:off x="1804113" y="12166632"/>
            <a:ext cx="19569460" cy="684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rPr lang="ja-JP" altLang="en-US" dirty="0"/>
              <a:t>がく片の長さが</a:t>
            </a:r>
            <a:r>
              <a:rPr lang="en-US" altLang="ja-JP" dirty="0"/>
              <a:t>4.5</a:t>
            </a:r>
            <a:r>
              <a:rPr lang="ja-JP" altLang="en-US" dirty="0"/>
              <a:t>の時は</a:t>
            </a:r>
            <a:r>
              <a:rPr lang="en-US" altLang="ja-JP" dirty="0"/>
              <a:t>0.0496</a:t>
            </a:r>
            <a:r>
              <a:rPr lang="ja-JP" altLang="en-US" dirty="0"/>
              <a:t>、</a:t>
            </a:r>
            <a:r>
              <a:rPr lang="en-US" altLang="ja-JP" dirty="0"/>
              <a:t>5.0</a:t>
            </a:r>
            <a:r>
              <a:rPr lang="ja-JP" altLang="en-US" dirty="0"/>
              <a:t>の時は</a:t>
            </a:r>
            <a:r>
              <a:rPr lang="en-US" altLang="ja-JP" dirty="0"/>
              <a:t>0.2033</a:t>
            </a:r>
            <a:r>
              <a:rPr lang="ja-JP" altLang="en-US" dirty="0"/>
              <a:t>、</a:t>
            </a:r>
            <a:r>
              <a:rPr lang="en-US" altLang="ja-JP" dirty="0"/>
              <a:t>7.0</a:t>
            </a:r>
            <a:r>
              <a:rPr lang="ja-JP" altLang="en-US" dirty="0"/>
              <a:t>の時は</a:t>
            </a:r>
            <a:r>
              <a:rPr lang="en-US" altLang="ja-JP" dirty="0"/>
              <a:t>0.9932</a:t>
            </a:r>
            <a:r>
              <a:rPr dirty="0"/>
              <a:t>と予測された</a:t>
            </a:r>
          </a:p>
        </p:txBody>
      </p:sp>
      <p:sp>
        <p:nvSpPr>
          <p:cNvPr id="2" name="スライド番号プレースホルダー 1">
            <a:extLst>
              <a:ext uri="{FF2B5EF4-FFF2-40B4-BE49-F238E27FC236}">
                <a16:creationId xmlns:a16="http://schemas.microsoft.com/office/drawing/2014/main" id="{E100AA0E-4FA4-DEB2-8D5B-F11264F5B99E}"/>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Tree>
    <p:extLst>
      <p:ext uri="{BB962C8B-B14F-4D97-AF65-F5344CB8AC3E}">
        <p14:creationId xmlns:p14="http://schemas.microsoft.com/office/powerpoint/2010/main" val="23870682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2" name="がく片の長さとがく片の幅でヒオウギアヤメとブルーフラッグを分類したい"/>
          <p:cNvSpPr txBox="1"/>
          <p:nvPr/>
        </p:nvSpPr>
        <p:spPr>
          <a:xfrm>
            <a:off x="6749808" y="2324080"/>
            <a:ext cx="1088439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a:t>
            </a:r>
            <a:r>
              <a:rPr lang="ja-JP" altLang="en-US" dirty="0"/>
              <a:t>と幅の</a:t>
            </a:r>
            <a:r>
              <a:rPr lang="en-US" altLang="ja-JP" dirty="0"/>
              <a:t>2</a:t>
            </a:r>
            <a:r>
              <a:rPr lang="ja-JP" altLang="en-US" dirty="0"/>
              <a:t>つの変数だとどうなる？</a:t>
            </a:r>
            <a:endParaRPr dirty="0"/>
          </a:p>
        </p:txBody>
      </p:sp>
      <p:sp>
        <p:nvSpPr>
          <p:cNvPr id="2" name="スライド番号プレースホルダー 1">
            <a:extLst>
              <a:ext uri="{FF2B5EF4-FFF2-40B4-BE49-F238E27FC236}">
                <a16:creationId xmlns:a16="http://schemas.microsoft.com/office/drawing/2014/main" id="{7C55DB70-0D0B-C79A-8E03-60B8556C8CB5}"/>
              </a:ext>
            </a:extLst>
          </p:cNvPr>
          <p:cNvSpPr>
            <a:spLocks noGrp="1"/>
          </p:cNvSpPr>
          <p:nvPr>
            <p:ph type="sldNum" sz="quarter" idx="2"/>
          </p:nvPr>
        </p:nvSpPr>
        <p:spPr/>
        <p:txBody>
          <a:bodyPr/>
          <a:lstStyle/>
          <a:p>
            <a:fld id="{86CB4B4D-7CA3-9044-876B-883B54F8677D}" type="slidenum">
              <a:rPr lang="en-US" altLang="ja-JP" smtClean="0"/>
              <a:t>23</a:t>
            </a:fld>
            <a:endParaRPr lang="ja-JP" altLang="en-US"/>
          </a:p>
        </p:txBody>
      </p:sp>
      <p:sp>
        <p:nvSpPr>
          <p:cNvPr id="4" name="テキスト ボックス 3">
            <a:extLst>
              <a:ext uri="{FF2B5EF4-FFF2-40B4-BE49-F238E27FC236}">
                <a16:creationId xmlns:a16="http://schemas.microsoft.com/office/drawing/2014/main" id="{F648F17D-22CC-959A-91E1-D9A20C7393A9}"/>
              </a:ext>
            </a:extLst>
          </p:cNvPr>
          <p:cNvSpPr txBox="1"/>
          <p:nvPr/>
        </p:nvSpPr>
        <p:spPr>
          <a:xfrm>
            <a:off x="1547037" y="5433006"/>
            <a:ext cx="8787809"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en-US" altLang="ja-JP" sz="4000" dirty="0"/>
              <a:t>[</a:t>
            </a:r>
            <a:r>
              <a:rPr lang="ja-JP" altLang="en-US" sz="4000" dirty="0"/>
              <a:t>[‘がく片の長さ’]</a:t>
            </a:r>
            <a:r>
              <a:rPr lang="en-US" altLang="ja-JP" sz="4000" dirty="0"/>
              <a:t>]</a:t>
            </a:r>
            <a:endParaRPr lang="ja-JP" altLang="en-US" sz="4000" dirty="0"/>
          </a:p>
          <a:p>
            <a:pPr algn="l"/>
            <a:r>
              <a:rPr lang="ja-JP" altLang="en-US" sz="4000" dirty="0"/>
              <a:t>y = df[‘アヤメの種類_数字’]</a:t>
            </a:r>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 y)</a:t>
            </a:r>
          </a:p>
          <a:p>
            <a:pPr algn="l"/>
            <a:endParaRPr lang="ja-JP" altLang="en-US" sz="4000" dirty="0"/>
          </a:p>
          <a:p>
            <a:pPr algn="l"/>
            <a:r>
              <a:rPr lang="ja-JP" altLang="en-US" sz="4000" dirty="0"/>
              <a:t>print(model2.coef_)</a:t>
            </a:r>
          </a:p>
          <a:p>
            <a:pPr algn="l"/>
            <a:r>
              <a:rPr lang="ja-JP" altLang="en-US" sz="4000" dirty="0"/>
              <a:t>print(model2.intercept_)</a:t>
            </a:r>
          </a:p>
        </p:txBody>
      </p:sp>
      <p:sp>
        <p:nvSpPr>
          <p:cNvPr id="3" name="6) ロジスティック回帰でアヤメを分類する">
            <a:extLst>
              <a:ext uri="{FF2B5EF4-FFF2-40B4-BE49-F238E27FC236}">
                <a16:creationId xmlns:a16="http://schemas.microsoft.com/office/drawing/2014/main" id="{77A26A02-CEDD-6390-CE9D-8E797FF01AB4}"/>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Tree>
    <p:extLst>
      <p:ext uri="{BB962C8B-B14F-4D97-AF65-F5344CB8AC3E}">
        <p14:creationId xmlns:p14="http://schemas.microsoft.com/office/powerpoint/2010/main" val="10504770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2" name="がく片の長さとがく片の幅でヒオウギアヤメとブルーフラッグを分類したい"/>
          <p:cNvSpPr txBox="1"/>
          <p:nvPr/>
        </p:nvSpPr>
        <p:spPr>
          <a:xfrm>
            <a:off x="6749808" y="2324080"/>
            <a:ext cx="10884390"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a:t>
            </a:r>
            <a:r>
              <a:rPr lang="ja-JP" altLang="en-US" dirty="0"/>
              <a:t>と幅の</a:t>
            </a:r>
            <a:r>
              <a:rPr lang="en-US" altLang="ja-JP" dirty="0"/>
              <a:t>2</a:t>
            </a:r>
            <a:r>
              <a:rPr lang="ja-JP" altLang="en-US" dirty="0"/>
              <a:t>つの変数だとどうなる？</a:t>
            </a:r>
            <a:endParaRPr dirty="0"/>
          </a:p>
        </p:txBody>
      </p:sp>
      <p:sp>
        <p:nvSpPr>
          <p:cNvPr id="9" name="テキスト ボックス 8">
            <a:extLst>
              <a:ext uri="{FF2B5EF4-FFF2-40B4-BE49-F238E27FC236}">
                <a16:creationId xmlns:a16="http://schemas.microsoft.com/office/drawing/2014/main" id="{9D845888-6C35-4EDB-922A-16528501D7B2}"/>
              </a:ext>
            </a:extLst>
          </p:cNvPr>
          <p:cNvSpPr txBox="1"/>
          <p:nvPr/>
        </p:nvSpPr>
        <p:spPr>
          <a:xfrm>
            <a:off x="1547037" y="5433006"/>
            <a:ext cx="8787809"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en-US" altLang="ja-JP" sz="4000" dirty="0"/>
              <a:t>[</a:t>
            </a:r>
            <a:r>
              <a:rPr lang="ja-JP" altLang="en-US" sz="4000" dirty="0"/>
              <a:t>[‘がく片の長さ’]</a:t>
            </a:r>
            <a:r>
              <a:rPr lang="en-US" altLang="ja-JP" sz="4000" dirty="0"/>
              <a:t>]</a:t>
            </a:r>
            <a:endParaRPr lang="ja-JP" altLang="en-US" sz="4000" dirty="0"/>
          </a:p>
          <a:p>
            <a:pPr algn="l"/>
            <a:r>
              <a:rPr lang="ja-JP" altLang="en-US" sz="4000" dirty="0"/>
              <a:t>y = df[‘アヤメの種類_数字’]</a:t>
            </a:r>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 y)</a:t>
            </a:r>
          </a:p>
          <a:p>
            <a:pPr algn="l"/>
            <a:endParaRPr lang="ja-JP" altLang="en-US" sz="4000" dirty="0"/>
          </a:p>
          <a:p>
            <a:pPr algn="l"/>
            <a:r>
              <a:rPr lang="ja-JP" altLang="en-US" sz="4000" dirty="0"/>
              <a:t>print(model2.coef_)</a:t>
            </a:r>
          </a:p>
          <a:p>
            <a:pPr algn="l"/>
            <a:r>
              <a:rPr lang="ja-JP" altLang="en-US" sz="4000" dirty="0"/>
              <a:t>print(model2.intercept_)</a:t>
            </a:r>
          </a:p>
        </p:txBody>
      </p:sp>
      <p:sp>
        <p:nvSpPr>
          <p:cNvPr id="3" name="矢印: 右 2">
            <a:extLst>
              <a:ext uri="{FF2B5EF4-FFF2-40B4-BE49-F238E27FC236}">
                <a16:creationId xmlns:a16="http://schemas.microsoft.com/office/drawing/2014/main" id="{EFE31508-3FF0-49B7-AA75-062682AA3079}"/>
              </a:ext>
            </a:extLst>
          </p:cNvPr>
          <p:cNvSpPr/>
          <p:nvPr/>
        </p:nvSpPr>
        <p:spPr>
          <a:xfrm>
            <a:off x="10876573" y="7936053"/>
            <a:ext cx="1212112" cy="1180214"/>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16DF0ABC-D4C0-47B5-A61E-8C22D768AD07}"/>
              </a:ext>
            </a:extLst>
          </p:cNvPr>
          <p:cNvSpPr txBox="1"/>
          <p:nvPr/>
        </p:nvSpPr>
        <p:spPr>
          <a:xfrm>
            <a:off x="12627410" y="5433006"/>
            <a:ext cx="10589230" cy="618630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x = df[[</a:t>
            </a:r>
            <a:r>
              <a:rPr lang="ja-JP" altLang="en-US" sz="4000" dirty="0">
                <a:solidFill>
                  <a:srgbClr val="FF0000"/>
                </a:solidFill>
              </a:rPr>
              <a:t>'がく片の長さ','がく片の幅'</a:t>
            </a:r>
            <a:r>
              <a:rPr lang="ja-JP" altLang="en-US" sz="4000" dirty="0"/>
              <a:t>]]</a:t>
            </a:r>
          </a:p>
          <a:p>
            <a:pPr algn="l"/>
            <a:r>
              <a:rPr lang="ja-JP" altLang="en-US" sz="4000" dirty="0"/>
              <a:t>y = df['アヤメの種類_数字’]</a:t>
            </a:r>
            <a:endParaRPr lang="en-US" altLang="ja-JP" sz="4000" dirty="0"/>
          </a:p>
          <a:p>
            <a:pPr algn="l"/>
            <a:endParaRPr lang="en-US" altLang="ja-JP" sz="4000" dirty="0"/>
          </a:p>
          <a:p>
            <a:pPr algn="l"/>
            <a:r>
              <a:rPr lang="es-ES" altLang="ja-JP" sz="4000" dirty="0"/>
              <a:t>x2 = x.to_numpy()</a:t>
            </a:r>
          </a:p>
          <a:p>
            <a:pPr algn="l"/>
            <a:r>
              <a:rPr lang="es-ES" altLang="ja-JP" sz="4000" dirty="0"/>
              <a:t>y2 = y.to_numpy()</a:t>
            </a:r>
            <a:endParaRPr lang="en-US" altLang="ja-JP" sz="4000" dirty="0"/>
          </a:p>
          <a:p>
            <a:pPr algn="l"/>
            <a:endParaRPr lang="ja-JP" altLang="en-US" sz="4000" dirty="0"/>
          </a:p>
          <a:p>
            <a:pPr algn="l"/>
            <a:r>
              <a:rPr lang="ja-JP" altLang="en-US" sz="4000" dirty="0"/>
              <a:t>model2 = LogisticRegression()</a:t>
            </a:r>
          </a:p>
          <a:p>
            <a:pPr algn="l"/>
            <a:r>
              <a:rPr lang="ja-JP" altLang="en-US" sz="4000" dirty="0"/>
              <a:t>model2.fit(x</a:t>
            </a:r>
            <a:r>
              <a:rPr lang="en-US" altLang="ja-JP" sz="4000" dirty="0"/>
              <a:t>2</a:t>
            </a:r>
            <a:r>
              <a:rPr lang="ja-JP" altLang="en-US" sz="4000" dirty="0"/>
              <a:t>, y</a:t>
            </a:r>
            <a:r>
              <a:rPr lang="en-US" altLang="ja-JP" sz="4000" dirty="0"/>
              <a:t>2</a:t>
            </a:r>
            <a:r>
              <a:rPr lang="ja-JP" altLang="en-US" sz="4000" dirty="0"/>
              <a:t>)</a:t>
            </a:r>
          </a:p>
          <a:p>
            <a:pPr algn="l"/>
            <a:endParaRPr lang="ja-JP" altLang="en-US" sz="4000" dirty="0"/>
          </a:p>
          <a:p>
            <a:pPr algn="l"/>
            <a:r>
              <a:rPr lang="ja-JP" altLang="en-US" sz="4000" dirty="0"/>
              <a:t>print(model2.coef_)</a:t>
            </a:r>
          </a:p>
          <a:p>
            <a:pPr algn="l"/>
            <a:r>
              <a:rPr lang="ja-JP" altLang="en-US" sz="4000" dirty="0"/>
              <a:t>print(model2.intercept_)</a:t>
            </a:r>
          </a:p>
        </p:txBody>
      </p:sp>
      <p:sp>
        <p:nvSpPr>
          <p:cNvPr id="2" name="スライド番号プレースホルダー 1">
            <a:extLst>
              <a:ext uri="{FF2B5EF4-FFF2-40B4-BE49-F238E27FC236}">
                <a16:creationId xmlns:a16="http://schemas.microsoft.com/office/drawing/2014/main" id="{05F21F6E-F2DD-D21A-76C0-A240C64BD374}"/>
              </a:ext>
            </a:extLst>
          </p:cNvPr>
          <p:cNvSpPr>
            <a:spLocks noGrp="1"/>
          </p:cNvSpPr>
          <p:nvPr>
            <p:ph type="sldNum" sz="quarter" idx="2"/>
          </p:nvPr>
        </p:nvSpPr>
        <p:spPr/>
        <p:txBody>
          <a:bodyPr/>
          <a:lstStyle/>
          <a:p>
            <a:fld id="{86CB4B4D-7CA3-9044-876B-883B54F8677D}" type="slidenum">
              <a:rPr lang="en-US" altLang="ja-JP" smtClean="0"/>
              <a:t>24</a:t>
            </a:fld>
            <a:endParaRPr lang="ja-JP" altLang="en-US"/>
          </a:p>
        </p:txBody>
      </p:sp>
      <p:sp>
        <p:nvSpPr>
          <p:cNvPr id="4" name="6) ロジスティック回帰でアヤメを分類する">
            <a:extLst>
              <a:ext uri="{FF2B5EF4-FFF2-40B4-BE49-F238E27FC236}">
                <a16:creationId xmlns:a16="http://schemas.microsoft.com/office/drawing/2014/main" id="{3FB2E5A0-2A02-E06D-619A-5D71F7C22DD1}"/>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Tree>
    <p:extLst>
      <p:ext uri="{BB962C8B-B14F-4D97-AF65-F5344CB8AC3E}">
        <p14:creationId xmlns:p14="http://schemas.microsoft.com/office/powerpoint/2010/main" val="12859041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ACB5606-11AE-4EDA-8350-887ED0672CBF}"/>
              </a:ext>
            </a:extLst>
          </p:cNvPr>
          <p:cNvSpPr txBox="1"/>
          <p:nvPr/>
        </p:nvSpPr>
        <p:spPr>
          <a:xfrm>
            <a:off x="6094227" y="3837702"/>
            <a:ext cx="12195544" cy="192052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t>test = </a:t>
            </a:r>
            <a:r>
              <a:rPr lang="en-US" altLang="ja-JP" sz="4400" dirty="0">
                <a:solidFill>
                  <a:srgbClr val="FF0000"/>
                </a:solidFill>
              </a:rPr>
              <a:t>[[4.5,3.2],[6.0,2.5],[7.0,6.0]]</a:t>
            </a:r>
          </a:p>
          <a:p>
            <a:pPr algn="l"/>
            <a:r>
              <a:rPr lang="en-US" altLang="ja-JP" sz="4400" dirty="0"/>
              <a:t>result = model2.predict_proba(test)</a:t>
            </a:r>
          </a:p>
          <a:p>
            <a:pPr algn="l"/>
            <a:r>
              <a:rPr lang="en-US" altLang="ja-JP" sz="4400" dirty="0"/>
              <a:t>print(result)</a:t>
            </a:r>
          </a:p>
        </p:txBody>
      </p:sp>
      <p:sp>
        <p:nvSpPr>
          <p:cNvPr id="6" name="四角形">
            <a:extLst>
              <a:ext uri="{FF2B5EF4-FFF2-40B4-BE49-F238E27FC236}">
                <a16:creationId xmlns:a16="http://schemas.microsoft.com/office/drawing/2014/main" id="{6CEF8731-31CD-454E-A45F-10C7AD5C1593}"/>
              </a:ext>
            </a:extLst>
          </p:cNvPr>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 name="6) ロジスティック回帰でアヤメを分類する">
            <a:extLst>
              <a:ext uri="{FF2B5EF4-FFF2-40B4-BE49-F238E27FC236}">
                <a16:creationId xmlns:a16="http://schemas.microsoft.com/office/drawing/2014/main" id="{9DB572C8-E21C-4A64-A2BC-3654B069E9EC}"/>
              </a:ext>
            </a:extLst>
          </p:cNvPr>
          <p:cNvSpPr txBox="1"/>
          <p:nvPr/>
        </p:nvSpPr>
        <p:spPr>
          <a:xfrm>
            <a:off x="7543304" y="302293"/>
            <a:ext cx="8071120"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説明変数を</a:t>
            </a:r>
            <a:r>
              <a:rPr lang="en-US" altLang="ja-JP" dirty="0"/>
              <a:t>2</a:t>
            </a:r>
            <a:r>
              <a:rPr lang="ja-JP" altLang="en-US" dirty="0"/>
              <a:t>つ使って分類する</a:t>
            </a:r>
            <a:endParaRPr dirty="0"/>
          </a:p>
        </p:txBody>
      </p:sp>
      <p:sp>
        <p:nvSpPr>
          <p:cNvPr id="8" name="テキスト ボックス 7">
            <a:extLst>
              <a:ext uri="{FF2B5EF4-FFF2-40B4-BE49-F238E27FC236}">
                <a16:creationId xmlns:a16="http://schemas.microsoft.com/office/drawing/2014/main" id="{BE0A62F1-0CE9-471B-BDCF-36C93AE2C75A}"/>
              </a:ext>
            </a:extLst>
          </p:cNvPr>
          <p:cNvSpPr txBox="1"/>
          <p:nvPr/>
        </p:nvSpPr>
        <p:spPr>
          <a:xfrm>
            <a:off x="3828345" y="2205443"/>
            <a:ext cx="1550103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がく片の長さと幅が、</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(4.5 , 3.2</a:t>
            </a:r>
            <a:r>
              <a:rPr lang="en-US" altLang="ja-JP" sz="4400" dirty="0"/>
              <a:t>)､(6</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.0 , 2.5</a:t>
            </a:r>
            <a:r>
              <a:rPr lang="en-US" altLang="ja-JP" sz="4400" dirty="0"/>
              <a:t>)</a:t>
            </a: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(7.0, 6.0)</a:t>
            </a:r>
            <a:r>
              <a:rPr kumimoji="0" lang="ja-JP" altLang="en-US"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の時は？</a:t>
            </a:r>
            <a:endParaRPr kumimoji="0" lang="en-US" altLang="ja-JP" sz="4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テキスト ボックス 9">
            <a:extLst>
              <a:ext uri="{FF2B5EF4-FFF2-40B4-BE49-F238E27FC236}">
                <a16:creationId xmlns:a16="http://schemas.microsoft.com/office/drawing/2014/main" id="{3866D4E7-C809-4422-824A-4259EED83AD5}"/>
              </a:ext>
            </a:extLst>
          </p:cNvPr>
          <p:cNvSpPr txBox="1"/>
          <p:nvPr/>
        </p:nvSpPr>
        <p:spPr>
          <a:xfrm>
            <a:off x="14896936" y="12230786"/>
            <a:ext cx="104572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800" dirty="0"/>
              <a:t>-1</a:t>
            </a:r>
            <a:endParaRPr lang="ja-JP" altLang="en-US" sz="2800" dirty="0"/>
          </a:p>
        </p:txBody>
      </p:sp>
      <p:sp>
        <p:nvSpPr>
          <p:cNvPr id="2" name="スライド番号プレースホルダー 1">
            <a:extLst>
              <a:ext uri="{FF2B5EF4-FFF2-40B4-BE49-F238E27FC236}">
                <a16:creationId xmlns:a16="http://schemas.microsoft.com/office/drawing/2014/main" id="{EC0A0321-3C75-A50E-A514-6D4F95685B8C}"/>
              </a:ext>
            </a:extLst>
          </p:cNvPr>
          <p:cNvSpPr>
            <a:spLocks noGrp="1"/>
          </p:cNvSpPr>
          <p:nvPr>
            <p:ph type="sldNum" sz="quarter" idx="2"/>
          </p:nvPr>
        </p:nvSpPr>
        <p:spPr/>
        <p:txBody>
          <a:bodyPr/>
          <a:lstStyle/>
          <a:p>
            <a:fld id="{86CB4B4D-7CA3-9044-876B-883B54F8677D}" type="slidenum">
              <a:rPr lang="en-US" altLang="ja-JP" smtClean="0"/>
              <a:t>25</a:t>
            </a:fld>
            <a:endParaRPr lang="ja-JP" altLang="en-US"/>
          </a:p>
        </p:txBody>
      </p:sp>
      <p:sp>
        <p:nvSpPr>
          <p:cNvPr id="9" name="テキスト ボックス 8">
            <a:extLst>
              <a:ext uri="{FF2B5EF4-FFF2-40B4-BE49-F238E27FC236}">
                <a16:creationId xmlns:a16="http://schemas.microsoft.com/office/drawing/2014/main" id="{21D7C289-4A2E-5DA4-F589-74B05D1679DA}"/>
              </a:ext>
            </a:extLst>
          </p:cNvPr>
          <p:cNvSpPr txBox="1"/>
          <p:nvPr/>
        </p:nvSpPr>
        <p:spPr>
          <a:xfrm>
            <a:off x="6094228" y="7748044"/>
            <a:ext cx="12195544"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400" dirty="0"/>
              <a:t>print(result)</a:t>
            </a:r>
          </a:p>
          <a:p>
            <a:pPr algn="l"/>
            <a:r>
              <a:rPr lang="ja-JP" altLang="en-US" sz="4400" dirty="0"/>
              <a:t>[[0.95781722 0.04218278]</a:t>
            </a:r>
          </a:p>
          <a:p>
            <a:pPr algn="l"/>
            <a:r>
              <a:rPr lang="ja-JP" altLang="en-US" sz="4400" dirty="0"/>
              <a:t> [0.02631867 0.97368133]</a:t>
            </a:r>
          </a:p>
          <a:p>
            <a:pPr algn="l"/>
            <a:r>
              <a:rPr lang="ja-JP" altLang="en-US" sz="4400" dirty="0"/>
              <a:t> [0.97991578 0.02008422]]</a:t>
            </a:r>
          </a:p>
        </p:txBody>
      </p:sp>
    </p:spTree>
    <p:extLst>
      <p:ext uri="{BB962C8B-B14F-4D97-AF65-F5344CB8AC3E}">
        <p14:creationId xmlns:p14="http://schemas.microsoft.com/office/powerpoint/2010/main" val="13669490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3" name="まとめ"/>
          <p:cNvSpPr txBox="1"/>
          <p:nvPr/>
        </p:nvSpPr>
        <p:spPr>
          <a:xfrm>
            <a:off x="9877647" y="302293"/>
            <a:ext cx="3642023"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ja-JP" altLang="en-US" dirty="0"/>
              <a:t>前半の</a:t>
            </a:r>
            <a:r>
              <a:rPr dirty="0" err="1"/>
              <a:t>まとめ</a:t>
            </a:r>
            <a:endParaRPr dirty="0"/>
          </a:p>
        </p:txBody>
      </p:sp>
      <p:sp>
        <p:nvSpPr>
          <p:cNvPr id="734" name="機械学習の一歩目として、…"/>
          <p:cNvSpPr txBox="1"/>
          <p:nvPr/>
        </p:nvSpPr>
        <p:spPr>
          <a:xfrm>
            <a:off x="6134098" y="1923664"/>
            <a:ext cx="12115801" cy="1543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機械学習の一歩目として、</a:t>
            </a:r>
          </a:p>
          <a:p>
            <a:pPr>
              <a:defRPr sz="4500"/>
            </a:pPr>
            <a:r>
              <a:t>線形回帰とロジスティック回帰を実践しました</a:t>
            </a:r>
          </a:p>
        </p:txBody>
      </p:sp>
      <p:sp>
        <p:nvSpPr>
          <p:cNvPr id="6" name="①学習モデルの選択(今回は線形回帰)…">
            <a:extLst>
              <a:ext uri="{FF2B5EF4-FFF2-40B4-BE49-F238E27FC236}">
                <a16:creationId xmlns:a16="http://schemas.microsoft.com/office/drawing/2014/main" id="{40A4F8CD-05EA-4B7C-8678-D4DC451FA817}"/>
              </a:ext>
            </a:extLst>
          </p:cNvPr>
          <p:cNvSpPr txBox="1"/>
          <p:nvPr/>
        </p:nvSpPr>
        <p:spPr>
          <a:xfrm>
            <a:off x="1425667" y="4335026"/>
            <a:ext cx="10272992" cy="601190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pPr>
            <a:r>
              <a:rPr sz="3200" dirty="0"/>
              <a:t>①</a:t>
            </a:r>
            <a:r>
              <a:rPr sz="3200" dirty="0" err="1"/>
              <a:t>学習モデルの選択</a:t>
            </a:r>
            <a:r>
              <a:rPr sz="3200" dirty="0"/>
              <a:t>(</a:t>
            </a:r>
            <a:r>
              <a:rPr sz="3200" dirty="0" err="1"/>
              <a:t>今回は線形回帰</a:t>
            </a:r>
            <a:r>
              <a:rPr sz="3200" dirty="0"/>
              <a:t>)</a:t>
            </a:r>
          </a:p>
          <a:p>
            <a:pPr algn="l">
              <a:defRPr sz="3500"/>
            </a:pPr>
            <a:r>
              <a:rPr sz="3200" dirty="0"/>
              <a:t>(</a:t>
            </a:r>
            <a:r>
              <a:rPr sz="3200" dirty="0" err="1"/>
              <a:t>モデル名</a:t>
            </a:r>
            <a:r>
              <a:rPr sz="3200" dirty="0"/>
              <a:t>) = </a:t>
            </a:r>
            <a:r>
              <a:rPr sz="3200" dirty="0" err="1">
                <a:solidFill>
                  <a:schemeClr val="accent5">
                    <a:hueOff val="-82419"/>
                    <a:satOff val="-9513"/>
                    <a:lumOff val="-16343"/>
                  </a:schemeClr>
                </a:solidFill>
              </a:rPr>
              <a:t>LinearRegression</a:t>
            </a:r>
            <a:r>
              <a:rPr sz="3200" dirty="0"/>
              <a:t>()</a:t>
            </a:r>
          </a:p>
          <a:p>
            <a:pPr algn="l">
              <a:defRPr sz="3500"/>
            </a:pPr>
            <a:endParaRPr sz="3200" dirty="0"/>
          </a:p>
          <a:p>
            <a:pPr algn="l">
              <a:defRPr sz="3500"/>
            </a:pPr>
            <a:r>
              <a:rPr sz="3200" dirty="0"/>
              <a:t>②</a:t>
            </a:r>
            <a:r>
              <a:rPr sz="3200" dirty="0" err="1"/>
              <a:t>データを入れて学習させる</a:t>
            </a:r>
            <a:endParaRPr sz="3200" dirty="0"/>
          </a:p>
          <a:p>
            <a:pPr algn="l">
              <a:defRPr sz="3500"/>
            </a:pPr>
            <a:r>
              <a:rPr sz="3200" dirty="0"/>
              <a:t>(</a:t>
            </a:r>
            <a:r>
              <a:rPr sz="3200" dirty="0" err="1"/>
              <a:t>モデル名</a:t>
            </a:r>
            <a:r>
              <a:rPr sz="3200" dirty="0"/>
              <a:t>).</a:t>
            </a:r>
            <a:r>
              <a:rPr sz="3200" dirty="0">
                <a:solidFill>
                  <a:schemeClr val="accent5">
                    <a:hueOff val="-82419"/>
                    <a:satOff val="-9513"/>
                    <a:lumOff val="-16343"/>
                  </a:schemeClr>
                </a:solidFill>
              </a:rPr>
              <a:t>fit</a:t>
            </a:r>
            <a:r>
              <a:rPr sz="3200" dirty="0"/>
              <a:t>(</a:t>
            </a:r>
            <a:r>
              <a:rPr sz="3200" dirty="0" err="1"/>
              <a:t>説明変数,目的変数</a:t>
            </a:r>
            <a:r>
              <a:rPr sz="3200" dirty="0"/>
              <a:t>)</a:t>
            </a:r>
          </a:p>
          <a:p>
            <a:pPr algn="l">
              <a:defRPr sz="3500"/>
            </a:pPr>
            <a:endParaRPr sz="3200" dirty="0"/>
          </a:p>
          <a:p>
            <a:pPr algn="l">
              <a:defRPr sz="3500"/>
            </a:pPr>
            <a:r>
              <a:rPr sz="3200" dirty="0"/>
              <a:t>③</a:t>
            </a:r>
            <a:r>
              <a:rPr sz="3200" dirty="0" err="1"/>
              <a:t>傾き</a:t>
            </a:r>
            <a:r>
              <a:rPr sz="3200" dirty="0"/>
              <a:t>(</a:t>
            </a:r>
            <a:r>
              <a:rPr sz="3200" dirty="0" err="1"/>
              <a:t>偏回帰係数</a:t>
            </a:r>
            <a:r>
              <a:rPr sz="3200" dirty="0"/>
              <a:t>)</a:t>
            </a:r>
            <a:r>
              <a:rPr sz="3200" dirty="0" err="1"/>
              <a:t>と切片</a:t>
            </a:r>
            <a:r>
              <a:rPr sz="3200" dirty="0"/>
              <a:t>(</a:t>
            </a:r>
            <a:r>
              <a:rPr sz="3200" dirty="0" err="1"/>
              <a:t>定数項</a:t>
            </a:r>
            <a:r>
              <a:rPr sz="3200" dirty="0"/>
              <a:t>)</a:t>
            </a:r>
            <a:r>
              <a:rPr sz="3200" dirty="0" err="1"/>
              <a:t>を求める</a:t>
            </a:r>
            <a:endParaRPr sz="3200" dirty="0"/>
          </a:p>
          <a:p>
            <a:pPr algn="l">
              <a:defRPr sz="3500"/>
            </a:pPr>
            <a:r>
              <a:rPr sz="3200" dirty="0"/>
              <a:t>(</a:t>
            </a:r>
            <a:r>
              <a:rPr sz="3200" dirty="0" err="1"/>
              <a:t>モデル名</a:t>
            </a:r>
            <a:r>
              <a:rPr sz="3200" dirty="0"/>
              <a:t>).</a:t>
            </a:r>
            <a:r>
              <a:rPr sz="3200" dirty="0" err="1">
                <a:solidFill>
                  <a:schemeClr val="accent5">
                    <a:hueOff val="-82419"/>
                    <a:satOff val="-9513"/>
                    <a:lumOff val="-16343"/>
                  </a:schemeClr>
                </a:solidFill>
              </a:rPr>
              <a:t>coef</a:t>
            </a:r>
            <a:r>
              <a:rPr sz="3200" dirty="0">
                <a:solidFill>
                  <a:schemeClr val="accent5">
                    <a:hueOff val="-82419"/>
                    <a:satOff val="-9513"/>
                    <a:lumOff val="-16343"/>
                  </a:schemeClr>
                </a:solidFill>
              </a:rPr>
              <a:t>_</a:t>
            </a:r>
            <a:r>
              <a:rPr sz="3200" dirty="0"/>
              <a:t>             #傾き</a:t>
            </a:r>
          </a:p>
          <a:p>
            <a:pPr algn="l">
              <a:defRPr sz="3500"/>
            </a:pPr>
            <a:r>
              <a:rPr sz="3200" dirty="0"/>
              <a:t>(</a:t>
            </a:r>
            <a:r>
              <a:rPr sz="3200" dirty="0" err="1"/>
              <a:t>モデル名</a:t>
            </a:r>
            <a:r>
              <a:rPr sz="3200" dirty="0"/>
              <a:t>).</a:t>
            </a:r>
            <a:r>
              <a:rPr sz="3200" dirty="0">
                <a:solidFill>
                  <a:schemeClr val="accent5">
                    <a:hueOff val="-82419"/>
                    <a:satOff val="-9513"/>
                    <a:lumOff val="-16343"/>
                  </a:schemeClr>
                </a:solidFill>
              </a:rPr>
              <a:t>intercept_ </a:t>
            </a:r>
            <a:r>
              <a:rPr sz="3200" dirty="0"/>
              <a:t>     #切片</a:t>
            </a:r>
          </a:p>
          <a:p>
            <a:pPr algn="l">
              <a:defRPr sz="3500"/>
            </a:pPr>
            <a:endParaRPr sz="3200" dirty="0"/>
          </a:p>
          <a:p>
            <a:pPr algn="l">
              <a:defRPr sz="3500"/>
            </a:pPr>
            <a:r>
              <a:rPr sz="3200" dirty="0"/>
              <a:t>④</a:t>
            </a:r>
            <a:r>
              <a:rPr sz="3200" dirty="0" err="1"/>
              <a:t>予測を行う</a:t>
            </a:r>
            <a:r>
              <a:rPr lang="en-US" sz="3200" dirty="0"/>
              <a:t> </a:t>
            </a:r>
            <a:endParaRPr sz="3200" dirty="0"/>
          </a:p>
          <a:p>
            <a:pPr algn="l">
              <a:defRPr sz="3500"/>
            </a:pPr>
            <a:r>
              <a:rPr sz="3200" dirty="0"/>
              <a:t>(</a:t>
            </a:r>
            <a:r>
              <a:rPr sz="3200" dirty="0" err="1"/>
              <a:t>モデル名</a:t>
            </a:r>
            <a:r>
              <a:rPr sz="3200" dirty="0"/>
              <a:t>).</a:t>
            </a:r>
            <a:r>
              <a:rPr sz="3200" dirty="0">
                <a:solidFill>
                  <a:schemeClr val="accent5">
                    <a:hueOff val="-82419"/>
                    <a:satOff val="-9513"/>
                    <a:lumOff val="-16343"/>
                  </a:schemeClr>
                </a:solidFill>
              </a:rPr>
              <a:t>predict</a:t>
            </a:r>
            <a:r>
              <a:rPr sz="3200" dirty="0"/>
              <a:t>(</a:t>
            </a:r>
            <a:r>
              <a:rPr sz="3200" dirty="0" err="1"/>
              <a:t>新たな説明変数</a:t>
            </a:r>
            <a:r>
              <a:rPr sz="3200" dirty="0"/>
              <a:t>) </a:t>
            </a:r>
          </a:p>
        </p:txBody>
      </p:sp>
      <p:sp>
        <p:nvSpPr>
          <p:cNvPr id="7" name="①学習モデルの選択(今回は線形回帰)…">
            <a:extLst>
              <a:ext uri="{FF2B5EF4-FFF2-40B4-BE49-F238E27FC236}">
                <a16:creationId xmlns:a16="http://schemas.microsoft.com/office/drawing/2014/main" id="{87334C97-CB68-40D5-B7B1-EE5BF736CFCF}"/>
              </a:ext>
            </a:extLst>
          </p:cNvPr>
          <p:cNvSpPr txBox="1"/>
          <p:nvPr/>
        </p:nvSpPr>
        <p:spPr>
          <a:xfrm>
            <a:off x="12685343" y="4335026"/>
            <a:ext cx="10718850" cy="650434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r>
              <a:rPr sz="3200" dirty="0"/>
              <a:t>①</a:t>
            </a:r>
            <a:r>
              <a:rPr sz="3200" dirty="0" err="1"/>
              <a:t>学習モデルの選択</a:t>
            </a:r>
            <a:r>
              <a:rPr sz="3200" dirty="0"/>
              <a:t>(</a:t>
            </a:r>
            <a:r>
              <a:rPr sz="3200" dirty="0" err="1"/>
              <a:t>今回は</a:t>
            </a:r>
            <a:r>
              <a:rPr lang="ja-JP" altLang="en-US" sz="3200" dirty="0"/>
              <a:t>ロジスティック回帰</a:t>
            </a:r>
            <a:r>
              <a:rPr sz="3200" dirty="0"/>
              <a:t>)</a:t>
            </a:r>
          </a:p>
          <a:p>
            <a:pPr algn="l">
              <a:defRPr sz="4500"/>
            </a:pPr>
            <a:r>
              <a:rPr sz="3200" dirty="0"/>
              <a:t>(</a:t>
            </a:r>
            <a:r>
              <a:rPr sz="3200" dirty="0" err="1"/>
              <a:t>モデル名</a:t>
            </a:r>
            <a:r>
              <a:rPr sz="3200" dirty="0"/>
              <a:t>) = </a:t>
            </a:r>
            <a:r>
              <a:rPr sz="3200" dirty="0" err="1">
                <a:solidFill>
                  <a:schemeClr val="accent5">
                    <a:hueOff val="-82419"/>
                    <a:satOff val="-9513"/>
                    <a:lumOff val="-16343"/>
                  </a:schemeClr>
                </a:solidFill>
              </a:rPr>
              <a:t>L</a:t>
            </a:r>
            <a:r>
              <a:rPr lang="en-US" sz="3200" dirty="0" err="1">
                <a:solidFill>
                  <a:schemeClr val="accent5">
                    <a:hueOff val="-82419"/>
                    <a:satOff val="-9513"/>
                    <a:lumOff val="-16343"/>
                  </a:schemeClr>
                </a:solidFill>
              </a:rPr>
              <a:t>ogistic</a:t>
            </a:r>
            <a:r>
              <a:rPr sz="3200" dirty="0" err="1">
                <a:solidFill>
                  <a:schemeClr val="accent5">
                    <a:hueOff val="-82419"/>
                    <a:satOff val="-9513"/>
                    <a:lumOff val="-16343"/>
                  </a:schemeClr>
                </a:solidFill>
              </a:rPr>
              <a:t>Regression</a:t>
            </a:r>
            <a:r>
              <a:rPr sz="3200" dirty="0"/>
              <a:t>()</a:t>
            </a:r>
          </a:p>
          <a:p>
            <a:pPr algn="l">
              <a:defRPr sz="4500"/>
            </a:pPr>
            <a:endParaRPr sz="3200" dirty="0"/>
          </a:p>
          <a:p>
            <a:pPr algn="l">
              <a:defRPr sz="4500"/>
            </a:pPr>
            <a:r>
              <a:rPr sz="3200" dirty="0"/>
              <a:t>②</a:t>
            </a:r>
            <a:r>
              <a:rPr sz="3200" dirty="0" err="1"/>
              <a:t>データを入れて学習させる</a:t>
            </a:r>
            <a:endParaRPr sz="3200" dirty="0"/>
          </a:p>
          <a:p>
            <a:pPr algn="l">
              <a:defRPr sz="4500"/>
            </a:pPr>
            <a:r>
              <a:rPr sz="3200" dirty="0"/>
              <a:t>(</a:t>
            </a:r>
            <a:r>
              <a:rPr sz="3200" dirty="0" err="1"/>
              <a:t>モデル名</a:t>
            </a:r>
            <a:r>
              <a:rPr sz="3200" dirty="0"/>
              <a:t>).</a:t>
            </a:r>
            <a:r>
              <a:rPr sz="3200" dirty="0">
                <a:solidFill>
                  <a:schemeClr val="accent5">
                    <a:hueOff val="-82419"/>
                    <a:satOff val="-9513"/>
                    <a:lumOff val="-16343"/>
                  </a:schemeClr>
                </a:solidFill>
              </a:rPr>
              <a:t>fit</a:t>
            </a:r>
            <a:r>
              <a:rPr sz="3200" dirty="0"/>
              <a:t>(</a:t>
            </a:r>
            <a:r>
              <a:rPr sz="3200" dirty="0" err="1"/>
              <a:t>説明変数,目的変数</a:t>
            </a:r>
            <a:r>
              <a:rPr sz="3200" dirty="0"/>
              <a:t>)</a:t>
            </a:r>
          </a:p>
          <a:p>
            <a:pPr algn="l">
              <a:defRPr sz="4500"/>
            </a:pPr>
            <a:endParaRPr sz="3200" dirty="0"/>
          </a:p>
          <a:p>
            <a:pPr algn="l">
              <a:defRPr sz="4500"/>
            </a:pPr>
            <a:r>
              <a:rPr sz="3200" dirty="0"/>
              <a:t>③</a:t>
            </a:r>
            <a:r>
              <a:rPr sz="3200" dirty="0" err="1"/>
              <a:t>傾き</a:t>
            </a:r>
            <a:r>
              <a:rPr sz="3200" dirty="0"/>
              <a:t>(</a:t>
            </a:r>
            <a:r>
              <a:rPr sz="3200" dirty="0" err="1"/>
              <a:t>偏回帰係数</a:t>
            </a:r>
            <a:r>
              <a:rPr sz="3200" dirty="0"/>
              <a:t>)</a:t>
            </a:r>
            <a:r>
              <a:rPr sz="3200" dirty="0" err="1"/>
              <a:t>と切片</a:t>
            </a:r>
            <a:r>
              <a:rPr sz="3200" dirty="0"/>
              <a:t>(</a:t>
            </a:r>
            <a:r>
              <a:rPr sz="3200" dirty="0" err="1"/>
              <a:t>定数項</a:t>
            </a:r>
            <a:r>
              <a:rPr sz="3200" dirty="0"/>
              <a:t>)</a:t>
            </a:r>
            <a:r>
              <a:rPr sz="3200" dirty="0" err="1"/>
              <a:t>を求める</a:t>
            </a:r>
            <a:endParaRPr sz="3200" dirty="0"/>
          </a:p>
          <a:p>
            <a:pPr algn="l">
              <a:defRPr sz="4500"/>
            </a:pPr>
            <a:r>
              <a:rPr sz="3200" dirty="0"/>
              <a:t>(</a:t>
            </a:r>
            <a:r>
              <a:rPr sz="3200" dirty="0" err="1"/>
              <a:t>モデル名</a:t>
            </a:r>
            <a:r>
              <a:rPr sz="3200" dirty="0"/>
              <a:t>).</a:t>
            </a:r>
            <a:r>
              <a:rPr sz="3200" dirty="0" err="1">
                <a:solidFill>
                  <a:schemeClr val="accent5">
                    <a:hueOff val="-82419"/>
                    <a:satOff val="-9513"/>
                    <a:lumOff val="-16343"/>
                  </a:schemeClr>
                </a:solidFill>
              </a:rPr>
              <a:t>coef</a:t>
            </a:r>
            <a:r>
              <a:rPr sz="3200" dirty="0">
                <a:solidFill>
                  <a:schemeClr val="accent5">
                    <a:hueOff val="-82419"/>
                    <a:satOff val="-9513"/>
                    <a:lumOff val="-16343"/>
                  </a:schemeClr>
                </a:solidFill>
              </a:rPr>
              <a:t>_</a:t>
            </a:r>
            <a:r>
              <a:rPr sz="3200" dirty="0"/>
              <a:t>             #傾き</a:t>
            </a:r>
          </a:p>
          <a:p>
            <a:pPr algn="l">
              <a:defRPr sz="4500"/>
            </a:pPr>
            <a:r>
              <a:rPr sz="3200" dirty="0"/>
              <a:t>(</a:t>
            </a:r>
            <a:r>
              <a:rPr sz="3200" dirty="0" err="1"/>
              <a:t>モデル名</a:t>
            </a:r>
            <a:r>
              <a:rPr sz="3200" dirty="0"/>
              <a:t>).</a:t>
            </a:r>
            <a:r>
              <a:rPr sz="3200" dirty="0">
                <a:solidFill>
                  <a:schemeClr val="accent5">
                    <a:hueOff val="-82419"/>
                    <a:satOff val="-9513"/>
                    <a:lumOff val="-16343"/>
                  </a:schemeClr>
                </a:solidFill>
              </a:rPr>
              <a:t>intercept_ </a:t>
            </a:r>
            <a:r>
              <a:rPr sz="3200" dirty="0"/>
              <a:t>     #切片</a:t>
            </a:r>
          </a:p>
          <a:p>
            <a:pPr algn="l">
              <a:defRPr sz="4500"/>
            </a:pPr>
            <a:endParaRPr sz="3200" dirty="0"/>
          </a:p>
          <a:p>
            <a:pPr algn="l">
              <a:defRPr sz="4500"/>
            </a:pPr>
            <a:r>
              <a:rPr sz="3200" dirty="0"/>
              <a:t>④</a:t>
            </a:r>
            <a:r>
              <a:rPr sz="3200" dirty="0" err="1"/>
              <a:t>予測を行う</a:t>
            </a:r>
            <a:endParaRPr sz="3200" dirty="0"/>
          </a:p>
          <a:p>
            <a:pPr algn="l">
              <a:defRPr sz="4500"/>
            </a:pPr>
            <a:r>
              <a:rPr sz="3200" dirty="0"/>
              <a:t>(</a:t>
            </a:r>
            <a:r>
              <a:rPr sz="3200" dirty="0" err="1"/>
              <a:t>モデル名</a:t>
            </a:r>
            <a:r>
              <a:rPr sz="3200" dirty="0"/>
              <a:t>).</a:t>
            </a:r>
            <a:r>
              <a:rPr sz="3200" dirty="0">
                <a:solidFill>
                  <a:schemeClr val="accent5">
                    <a:hueOff val="-82419"/>
                    <a:satOff val="-9513"/>
                    <a:lumOff val="-16343"/>
                  </a:schemeClr>
                </a:solidFill>
              </a:rPr>
              <a:t>predict</a:t>
            </a:r>
            <a:r>
              <a:rPr sz="3200" dirty="0"/>
              <a:t>(</a:t>
            </a:r>
            <a:r>
              <a:rPr sz="3200" dirty="0" err="1"/>
              <a:t>新たな説明変数</a:t>
            </a:r>
            <a:r>
              <a:rPr sz="3200" dirty="0"/>
              <a:t>) </a:t>
            </a:r>
            <a:endParaRPr lang="en-US" sz="3200" dirty="0"/>
          </a:p>
          <a:p>
            <a:pPr algn="l">
              <a:defRPr sz="4500"/>
            </a:pPr>
            <a:r>
              <a:rPr lang="en-US" sz="3200" dirty="0"/>
              <a:t>(</a:t>
            </a:r>
            <a:r>
              <a:rPr lang="ja-JP" altLang="en-US" sz="3200" dirty="0"/>
              <a:t>モデル名</a:t>
            </a:r>
            <a:r>
              <a:rPr lang="en-US" altLang="ja-JP" sz="3200" dirty="0"/>
              <a:t>).</a:t>
            </a:r>
            <a:r>
              <a:rPr lang="en-US" altLang="ja-JP" sz="3200" dirty="0" err="1">
                <a:solidFill>
                  <a:srgbClr val="FF0000"/>
                </a:solidFill>
              </a:rPr>
              <a:t>predict_proba</a:t>
            </a:r>
            <a:r>
              <a:rPr lang="en-US" altLang="ja-JP" sz="3200" dirty="0"/>
              <a:t>(</a:t>
            </a:r>
            <a:r>
              <a:rPr lang="ja-JP" altLang="en-US" sz="3200" dirty="0"/>
              <a:t>新たな説明変数） </a:t>
            </a:r>
            <a:endParaRPr sz="3200" dirty="0"/>
          </a:p>
        </p:txBody>
      </p:sp>
      <p:sp>
        <p:nvSpPr>
          <p:cNvPr id="2" name="スライド番号プレースホルダー 1">
            <a:extLst>
              <a:ext uri="{FF2B5EF4-FFF2-40B4-BE49-F238E27FC236}">
                <a16:creationId xmlns:a16="http://schemas.microsoft.com/office/drawing/2014/main" id="{4162AF64-D609-2568-9E44-AEE3174E5AE2}"/>
              </a:ext>
            </a:extLst>
          </p:cNvPr>
          <p:cNvSpPr>
            <a:spLocks noGrp="1"/>
          </p:cNvSpPr>
          <p:nvPr>
            <p:ph type="sldNum" sz="quarter" idx="2"/>
          </p:nvPr>
        </p:nvSpPr>
        <p:spPr/>
        <p:txBody>
          <a:bodyPr/>
          <a:lstStyle/>
          <a:p>
            <a:fld id="{86CB4B4D-7CA3-9044-876B-883B54F8677D}" type="slidenum">
              <a:rPr lang="en-US" altLang="ja-JP" smtClean="0"/>
              <a:t>26</a:t>
            </a:fld>
            <a:endParaRPr lang="ja-JP"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機械学習は人工知能の1つの分野…"/>
          <p:cNvSpPr txBox="1"/>
          <p:nvPr/>
        </p:nvSpPr>
        <p:spPr>
          <a:xfrm>
            <a:off x="6797616" y="2072302"/>
            <a:ext cx="9971152" cy="1416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mn-lt"/>
                <a:ea typeface="+mn-ea"/>
                <a:cs typeface="+mn-cs"/>
                <a:sym typeface="ヒラギノ角ゴ ProN W3"/>
              </a:defRPr>
            </a:pPr>
            <a:r>
              <a:t>・機械学習は人工知能の1つの分野</a:t>
            </a:r>
          </a:p>
          <a:p>
            <a:pPr algn="l">
              <a:defRPr sz="4100">
                <a:latin typeface="+mn-lt"/>
                <a:ea typeface="+mn-ea"/>
                <a:cs typeface="+mn-cs"/>
                <a:sym typeface="ヒラギノ角ゴ ProN W3"/>
              </a:defRPr>
            </a:pPr>
            <a:r>
              <a:t>・後で出てくる深層学習は機械学習の１種</a:t>
            </a:r>
          </a:p>
        </p:txBody>
      </p:sp>
      <p:sp>
        <p:nvSpPr>
          <p:cNvPr id="142" name="機械学習を実践してみよう！！"/>
          <p:cNvSpPr txBox="1"/>
          <p:nvPr/>
        </p:nvSpPr>
        <p:spPr>
          <a:xfrm>
            <a:off x="7450586" y="326521"/>
            <a:ext cx="9514031" cy="808939"/>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lang="ja-JP" altLang="en-US" dirty="0"/>
              <a:t>深層</a:t>
            </a:r>
            <a:r>
              <a:rPr dirty="0" err="1"/>
              <a:t>学習を実践してみよう</a:t>
            </a:r>
            <a:r>
              <a:rPr dirty="0"/>
              <a:t>！！</a:t>
            </a:r>
          </a:p>
        </p:txBody>
      </p:sp>
      <p:sp>
        <p:nvSpPr>
          <p:cNvPr id="143" name="楕円"/>
          <p:cNvSpPr/>
          <p:nvPr/>
        </p:nvSpPr>
        <p:spPr>
          <a:xfrm>
            <a:off x="1832045" y="4553097"/>
            <a:ext cx="19902293" cy="8625830"/>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4" name="楕円"/>
          <p:cNvSpPr/>
          <p:nvPr/>
        </p:nvSpPr>
        <p:spPr>
          <a:xfrm>
            <a:off x="4351158" y="6320135"/>
            <a:ext cx="14864066" cy="6342505"/>
          </a:xfrm>
          <a:prstGeom prst="ellipse">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5" name="楕円"/>
          <p:cNvSpPr/>
          <p:nvPr/>
        </p:nvSpPr>
        <p:spPr>
          <a:xfrm>
            <a:off x="6980580" y="8759388"/>
            <a:ext cx="9605224" cy="3527237"/>
          </a:xfrm>
          <a:prstGeom prst="ellipse">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6" name="人工知能(AI)"/>
          <p:cNvSpPr txBox="1"/>
          <p:nvPr/>
        </p:nvSpPr>
        <p:spPr>
          <a:xfrm>
            <a:off x="8822370" y="5222263"/>
            <a:ext cx="5921643"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人工知能(AI)</a:t>
            </a:r>
          </a:p>
        </p:txBody>
      </p:sp>
      <p:sp>
        <p:nvSpPr>
          <p:cNvPr id="147" name="機械学習"/>
          <p:cNvSpPr txBox="1"/>
          <p:nvPr/>
        </p:nvSpPr>
        <p:spPr>
          <a:xfrm>
            <a:off x="8822370" y="6690636"/>
            <a:ext cx="5921643" cy="7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機械学習</a:t>
            </a:r>
          </a:p>
        </p:txBody>
      </p:sp>
      <p:sp>
        <p:nvSpPr>
          <p:cNvPr id="148" name="(ML: machine learning)"/>
          <p:cNvSpPr txBox="1"/>
          <p:nvPr/>
        </p:nvSpPr>
        <p:spPr>
          <a:xfrm>
            <a:off x="8189725" y="7442200"/>
            <a:ext cx="718693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solidFill>
                  <a:srgbClr val="FFFFFF"/>
                </a:solidFill>
              </a:defRPr>
            </a:lvl1pPr>
          </a:lstStyle>
          <a:p>
            <a:r>
              <a:t>(ML: machine learning)</a:t>
            </a:r>
          </a:p>
        </p:txBody>
      </p:sp>
      <p:sp>
        <p:nvSpPr>
          <p:cNvPr id="149" name="深層学習"/>
          <p:cNvSpPr txBox="1"/>
          <p:nvPr/>
        </p:nvSpPr>
        <p:spPr>
          <a:xfrm>
            <a:off x="8822370" y="9137093"/>
            <a:ext cx="5921643" cy="755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深層学習</a:t>
            </a:r>
          </a:p>
        </p:txBody>
      </p:sp>
      <p:sp>
        <p:nvSpPr>
          <p:cNvPr id="150" name="(DL: Deep learning)"/>
          <p:cNvSpPr txBox="1"/>
          <p:nvPr/>
        </p:nvSpPr>
        <p:spPr>
          <a:xfrm>
            <a:off x="8189725" y="9888657"/>
            <a:ext cx="718693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solidFill>
                  <a:srgbClr val="FFFFFF"/>
                </a:solidFill>
              </a:defRPr>
            </a:lvl1pPr>
          </a:lstStyle>
          <a:p>
            <a:r>
              <a:t>(DL: Deep learning)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3" name="深層学習では、学習モデルにニューラルネットワークを用いる"/>
          <p:cNvSpPr txBox="1"/>
          <p:nvPr/>
        </p:nvSpPr>
        <p:spPr>
          <a:xfrm>
            <a:off x="5476432" y="12488604"/>
            <a:ext cx="1460538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深層学習では、学習モデルにニューラルネットワークを用いる</a:t>
            </a:r>
            <a:endParaRPr dirty="0"/>
          </a:p>
        </p:txBody>
      </p:sp>
      <p:sp>
        <p:nvSpPr>
          <p:cNvPr id="174" name="深層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t>深層学習を実践してみよう！！</a:t>
            </a:r>
          </a:p>
        </p:txBody>
      </p:sp>
      <p:sp>
        <p:nvSpPr>
          <p:cNvPr id="175" name="リンゴ"/>
          <p:cNvSpPr/>
          <p:nvPr/>
        </p:nvSpPr>
        <p:spPr>
          <a:xfrm>
            <a:off x="4408424" y="3955234"/>
            <a:ext cx="1539182" cy="1751468"/>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6" name="バナナ"/>
          <p:cNvSpPr/>
          <p:nvPr/>
        </p:nvSpPr>
        <p:spPr>
          <a:xfrm>
            <a:off x="1201662" y="8333057"/>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7" name="矢印"/>
          <p:cNvSpPr/>
          <p:nvPr/>
        </p:nvSpPr>
        <p:spPr>
          <a:xfrm>
            <a:off x="12292794" y="6797380"/>
            <a:ext cx="286849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8" name="レモン/ライム"/>
          <p:cNvSpPr/>
          <p:nvPr/>
        </p:nvSpPr>
        <p:spPr>
          <a:xfrm>
            <a:off x="6150443" y="6971036"/>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9" name="リンゴ"/>
          <p:cNvSpPr/>
          <p:nvPr/>
        </p:nvSpPr>
        <p:spPr>
          <a:xfrm>
            <a:off x="3423606" y="8145865"/>
            <a:ext cx="1539183"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0" name="リンゴ"/>
          <p:cNvSpPr/>
          <p:nvPr/>
        </p:nvSpPr>
        <p:spPr>
          <a:xfrm>
            <a:off x="6846602" y="500435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1" name="リンゴ"/>
          <p:cNvSpPr/>
          <p:nvPr/>
        </p:nvSpPr>
        <p:spPr>
          <a:xfrm>
            <a:off x="3253642" y="605529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2" name="レモン/ライム"/>
          <p:cNvSpPr/>
          <p:nvPr/>
        </p:nvSpPr>
        <p:spPr>
          <a:xfrm>
            <a:off x="4959409" y="6030760"/>
            <a:ext cx="1696740" cy="10706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3" name="レモン/ライム"/>
          <p:cNvSpPr/>
          <p:nvPr/>
        </p:nvSpPr>
        <p:spPr>
          <a:xfrm>
            <a:off x="8257871" y="8826658"/>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4" name="レモン/ライム"/>
          <p:cNvSpPr/>
          <p:nvPr/>
        </p:nvSpPr>
        <p:spPr>
          <a:xfrm>
            <a:off x="1475209" y="4953487"/>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5" name="バナナ"/>
          <p:cNvSpPr/>
          <p:nvPr/>
        </p:nvSpPr>
        <p:spPr>
          <a:xfrm>
            <a:off x="6362060" y="8333057"/>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6" name="バナナ"/>
          <p:cNvSpPr/>
          <p:nvPr/>
        </p:nvSpPr>
        <p:spPr>
          <a:xfrm>
            <a:off x="5171026" y="7928456"/>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7" name="バナナ"/>
          <p:cNvSpPr/>
          <p:nvPr/>
        </p:nvSpPr>
        <p:spPr>
          <a:xfrm>
            <a:off x="921358" y="6904645"/>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8" name="バナナ"/>
          <p:cNvSpPr/>
          <p:nvPr/>
        </p:nvSpPr>
        <p:spPr>
          <a:xfrm>
            <a:off x="7997650" y="6826156"/>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9" name="角丸四角形"/>
          <p:cNvSpPr/>
          <p:nvPr/>
        </p:nvSpPr>
        <p:spPr>
          <a:xfrm>
            <a:off x="17408256" y="6300102"/>
            <a:ext cx="4297385" cy="2785031"/>
          </a:xfrm>
          <a:prstGeom prst="roundRect">
            <a:avLst>
              <a:gd name="adj" fmla="val 15000"/>
            </a:avLst>
          </a:prstGeom>
          <a:solidFill>
            <a:srgbClr val="61D836"/>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0" name="識別器"/>
          <p:cNvSpPr txBox="1"/>
          <p:nvPr/>
        </p:nvSpPr>
        <p:spPr>
          <a:xfrm>
            <a:off x="16596126" y="6785789"/>
            <a:ext cx="59216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rPr lang="ja-JP" altLang="en-US" sz="4400" dirty="0"/>
              <a:t>学習済みモデル</a:t>
            </a:r>
            <a:endParaRPr sz="4400" dirty="0"/>
          </a:p>
        </p:txBody>
      </p:sp>
      <p:sp>
        <p:nvSpPr>
          <p:cNvPr id="191" name="(≒分類マシーン)"/>
          <p:cNvSpPr txBox="1"/>
          <p:nvPr/>
        </p:nvSpPr>
        <p:spPr>
          <a:xfrm>
            <a:off x="16596126" y="7750289"/>
            <a:ext cx="592164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3900">
                <a:solidFill>
                  <a:srgbClr val="FFFFFF"/>
                </a:solidFill>
                <a:latin typeface="ヒラギノ角ゴ ProN W6"/>
                <a:ea typeface="ヒラギノ角ゴ ProN W6"/>
                <a:cs typeface="ヒラギノ角ゴ ProN W6"/>
                <a:sym typeface="ヒラギノ角ゴ ProN W6"/>
              </a:defRPr>
            </a:lvl1pPr>
          </a:lstStyle>
          <a:p>
            <a:r>
              <a:t>(≒分類マシーン)</a:t>
            </a:r>
          </a:p>
        </p:txBody>
      </p:sp>
      <p:sp>
        <p:nvSpPr>
          <p:cNvPr id="192" name="学習"/>
          <p:cNvSpPr txBox="1"/>
          <p:nvPr/>
        </p:nvSpPr>
        <p:spPr>
          <a:xfrm>
            <a:off x="12921205" y="8141866"/>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学習</a:t>
            </a:r>
          </a:p>
        </p:txBody>
      </p:sp>
      <p:sp>
        <p:nvSpPr>
          <p:cNvPr id="193" name="入力"/>
          <p:cNvSpPr txBox="1"/>
          <p:nvPr/>
        </p:nvSpPr>
        <p:spPr>
          <a:xfrm>
            <a:off x="12921205" y="59016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入力</a:t>
            </a:r>
          </a:p>
        </p:txBody>
      </p:sp>
      <p:sp>
        <p:nvSpPr>
          <p:cNvPr id="194" name="リンゴ"/>
          <p:cNvSpPr/>
          <p:nvPr/>
        </p:nvSpPr>
        <p:spPr>
          <a:xfrm>
            <a:off x="18799291" y="3291905"/>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5" name="矢印"/>
          <p:cNvSpPr/>
          <p:nvPr/>
        </p:nvSpPr>
        <p:spPr>
          <a:xfrm rot="16200000" flipH="1">
            <a:off x="19094401" y="5237778"/>
            <a:ext cx="925096" cy="899668"/>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6" name="矢印"/>
          <p:cNvSpPr/>
          <p:nvPr/>
        </p:nvSpPr>
        <p:spPr>
          <a:xfrm rot="16200000" flipH="1">
            <a:off x="19094401" y="9292471"/>
            <a:ext cx="925096" cy="899669"/>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7" name="りんご!!"/>
          <p:cNvSpPr txBox="1"/>
          <p:nvPr/>
        </p:nvSpPr>
        <p:spPr>
          <a:xfrm>
            <a:off x="18556811" y="10424195"/>
            <a:ext cx="200027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りんご!!</a:t>
            </a:r>
          </a:p>
        </p:txBody>
      </p:sp>
      <p:sp>
        <p:nvSpPr>
          <p:cNvPr id="198" name="=ニューラルネットワーク"/>
          <p:cNvSpPr txBox="1"/>
          <p:nvPr/>
        </p:nvSpPr>
        <p:spPr>
          <a:xfrm>
            <a:off x="11382566" y="8939975"/>
            <a:ext cx="4834657" cy="1364476"/>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6"/>
                <a:ea typeface="ヒラギノ角ゴ ProN W6"/>
                <a:cs typeface="ヒラギノ角ゴ ProN W6"/>
                <a:sym typeface="ヒラギノ角ゴ ProN W6"/>
              </a:defRPr>
            </a:lvl1pPr>
          </a:lstStyle>
          <a:p>
            <a:r>
              <a:rPr lang="ja-JP" altLang="en-US" dirty="0"/>
              <a:t>線形回帰</a:t>
            </a:r>
            <a:endParaRPr lang="en-US" altLang="ja-JP" dirty="0"/>
          </a:p>
          <a:p>
            <a:r>
              <a:rPr lang="ja-JP" altLang="en-US" dirty="0"/>
              <a:t>ロジスティック回帰</a:t>
            </a:r>
            <a:endParaRPr lang="en-US" altLang="ja-JP" dirty="0"/>
          </a:p>
        </p:txBody>
      </p:sp>
      <p:sp>
        <p:nvSpPr>
          <p:cNvPr id="199" name="基本的な全体の流れは前回の機械学習と同様"/>
          <p:cNvSpPr txBox="1"/>
          <p:nvPr/>
        </p:nvSpPr>
        <p:spPr>
          <a:xfrm>
            <a:off x="7233113" y="1895391"/>
            <a:ext cx="9040937"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基本的な全体の流れは</a:t>
            </a:r>
            <a:r>
              <a:rPr lang="ja-JP" altLang="en-US" dirty="0"/>
              <a:t>これまでと</a:t>
            </a:r>
            <a:r>
              <a:rPr dirty="0" err="1"/>
              <a:t>同様</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3" name="深層学習では、学習モデルにニューラルネットワークを用いる"/>
          <p:cNvSpPr txBox="1"/>
          <p:nvPr/>
        </p:nvSpPr>
        <p:spPr>
          <a:xfrm>
            <a:off x="5476432" y="12488604"/>
            <a:ext cx="1460538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深層学習では、学習モデルにニューラルネットワークを用いる</a:t>
            </a:r>
            <a:endParaRPr dirty="0"/>
          </a:p>
        </p:txBody>
      </p:sp>
      <p:sp>
        <p:nvSpPr>
          <p:cNvPr id="174" name="深層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t>深層学習を実践してみよう！！</a:t>
            </a:r>
          </a:p>
        </p:txBody>
      </p:sp>
      <p:sp>
        <p:nvSpPr>
          <p:cNvPr id="175" name="リンゴ"/>
          <p:cNvSpPr/>
          <p:nvPr/>
        </p:nvSpPr>
        <p:spPr>
          <a:xfrm>
            <a:off x="4408424" y="3955234"/>
            <a:ext cx="1539182" cy="1751468"/>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6" name="バナナ"/>
          <p:cNvSpPr/>
          <p:nvPr/>
        </p:nvSpPr>
        <p:spPr>
          <a:xfrm>
            <a:off x="1201662" y="8333057"/>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7" name="矢印"/>
          <p:cNvSpPr/>
          <p:nvPr/>
        </p:nvSpPr>
        <p:spPr>
          <a:xfrm>
            <a:off x="12292794" y="6797380"/>
            <a:ext cx="286849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8" name="レモン/ライム"/>
          <p:cNvSpPr/>
          <p:nvPr/>
        </p:nvSpPr>
        <p:spPr>
          <a:xfrm>
            <a:off x="6150443" y="6971036"/>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79" name="リンゴ"/>
          <p:cNvSpPr/>
          <p:nvPr/>
        </p:nvSpPr>
        <p:spPr>
          <a:xfrm>
            <a:off x="3423606" y="8145865"/>
            <a:ext cx="1539183"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0" name="リンゴ"/>
          <p:cNvSpPr/>
          <p:nvPr/>
        </p:nvSpPr>
        <p:spPr>
          <a:xfrm>
            <a:off x="6846602" y="500435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1" name="リンゴ"/>
          <p:cNvSpPr/>
          <p:nvPr/>
        </p:nvSpPr>
        <p:spPr>
          <a:xfrm>
            <a:off x="3253642" y="6055294"/>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2" name="レモン/ライム"/>
          <p:cNvSpPr/>
          <p:nvPr/>
        </p:nvSpPr>
        <p:spPr>
          <a:xfrm>
            <a:off x="4959409" y="6030760"/>
            <a:ext cx="1696740" cy="10706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3" name="レモン/ライム"/>
          <p:cNvSpPr/>
          <p:nvPr/>
        </p:nvSpPr>
        <p:spPr>
          <a:xfrm>
            <a:off x="8257871" y="8826658"/>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4" name="レモン/ライム"/>
          <p:cNvSpPr/>
          <p:nvPr/>
        </p:nvSpPr>
        <p:spPr>
          <a:xfrm>
            <a:off x="1475209" y="4953487"/>
            <a:ext cx="1696740" cy="1070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5" name="バナナ"/>
          <p:cNvSpPr/>
          <p:nvPr/>
        </p:nvSpPr>
        <p:spPr>
          <a:xfrm>
            <a:off x="6362060" y="8333057"/>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6" name="バナナ"/>
          <p:cNvSpPr/>
          <p:nvPr/>
        </p:nvSpPr>
        <p:spPr>
          <a:xfrm>
            <a:off x="5171026" y="7928456"/>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7" name="バナナ"/>
          <p:cNvSpPr/>
          <p:nvPr/>
        </p:nvSpPr>
        <p:spPr>
          <a:xfrm>
            <a:off x="921358" y="6904645"/>
            <a:ext cx="1275273"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8" name="バナナ"/>
          <p:cNvSpPr/>
          <p:nvPr/>
        </p:nvSpPr>
        <p:spPr>
          <a:xfrm>
            <a:off x="7997650" y="6826156"/>
            <a:ext cx="1275272" cy="1352550"/>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8BA00"/>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9" name="角丸四角形"/>
          <p:cNvSpPr/>
          <p:nvPr/>
        </p:nvSpPr>
        <p:spPr>
          <a:xfrm>
            <a:off x="17408256" y="6300102"/>
            <a:ext cx="4297385" cy="2785031"/>
          </a:xfrm>
          <a:prstGeom prst="roundRect">
            <a:avLst>
              <a:gd name="adj" fmla="val 15000"/>
            </a:avLst>
          </a:prstGeom>
          <a:solidFill>
            <a:srgbClr val="61D836"/>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1" name="(≒分類マシーン)"/>
          <p:cNvSpPr txBox="1"/>
          <p:nvPr/>
        </p:nvSpPr>
        <p:spPr>
          <a:xfrm>
            <a:off x="16596126" y="7750289"/>
            <a:ext cx="592164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3900">
                <a:solidFill>
                  <a:srgbClr val="FFFFFF"/>
                </a:solidFill>
                <a:latin typeface="ヒラギノ角ゴ ProN W6"/>
                <a:ea typeface="ヒラギノ角ゴ ProN W6"/>
                <a:cs typeface="ヒラギノ角ゴ ProN W6"/>
                <a:sym typeface="ヒラギノ角ゴ ProN W6"/>
              </a:defRPr>
            </a:lvl1pPr>
          </a:lstStyle>
          <a:p>
            <a:r>
              <a:t>(≒分類マシーン)</a:t>
            </a:r>
          </a:p>
        </p:txBody>
      </p:sp>
      <p:sp>
        <p:nvSpPr>
          <p:cNvPr id="192" name="学習"/>
          <p:cNvSpPr txBox="1"/>
          <p:nvPr/>
        </p:nvSpPr>
        <p:spPr>
          <a:xfrm>
            <a:off x="12921205" y="8141866"/>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学習</a:t>
            </a:r>
          </a:p>
        </p:txBody>
      </p:sp>
      <p:sp>
        <p:nvSpPr>
          <p:cNvPr id="193" name="入力"/>
          <p:cNvSpPr txBox="1"/>
          <p:nvPr/>
        </p:nvSpPr>
        <p:spPr>
          <a:xfrm>
            <a:off x="12921205" y="59016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入力</a:t>
            </a:r>
          </a:p>
        </p:txBody>
      </p:sp>
      <p:sp>
        <p:nvSpPr>
          <p:cNvPr id="194" name="リンゴ"/>
          <p:cNvSpPr/>
          <p:nvPr/>
        </p:nvSpPr>
        <p:spPr>
          <a:xfrm>
            <a:off x="18799291" y="3291905"/>
            <a:ext cx="1539182" cy="1751467"/>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220C"/>
          </a:solidFill>
          <a:ln w="63500">
            <a:solidFill>
              <a:srgbClr val="000000"/>
            </a:solidFill>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5" name="矢印"/>
          <p:cNvSpPr/>
          <p:nvPr/>
        </p:nvSpPr>
        <p:spPr>
          <a:xfrm rot="16200000" flipH="1">
            <a:off x="19094401" y="5237778"/>
            <a:ext cx="925096" cy="899668"/>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6" name="矢印"/>
          <p:cNvSpPr/>
          <p:nvPr/>
        </p:nvSpPr>
        <p:spPr>
          <a:xfrm rot="16200000" flipH="1">
            <a:off x="19094401" y="9292471"/>
            <a:ext cx="925096" cy="899669"/>
          </a:xfrm>
          <a:prstGeom prst="rightArrow">
            <a:avLst>
              <a:gd name="adj1" fmla="val 32000"/>
              <a:gd name="adj2" fmla="val 65809"/>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7" name="りんご!!"/>
          <p:cNvSpPr txBox="1"/>
          <p:nvPr/>
        </p:nvSpPr>
        <p:spPr>
          <a:xfrm>
            <a:off x="18556811" y="10424195"/>
            <a:ext cx="200027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t>りんご!!</a:t>
            </a:r>
          </a:p>
        </p:txBody>
      </p:sp>
      <p:sp>
        <p:nvSpPr>
          <p:cNvPr id="198" name="=ニューラルネットワーク"/>
          <p:cNvSpPr txBox="1"/>
          <p:nvPr/>
        </p:nvSpPr>
        <p:spPr>
          <a:xfrm>
            <a:off x="10903608" y="8912990"/>
            <a:ext cx="5886227" cy="733534"/>
          </a:xfrm>
          <a:prstGeom prst="rect">
            <a:avLst/>
          </a:prstGeom>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6"/>
                <a:ea typeface="ヒラギノ角ゴ ProN W6"/>
                <a:cs typeface="ヒラギノ角ゴ ProN W6"/>
                <a:sym typeface="ヒラギノ角ゴ ProN W6"/>
              </a:defRPr>
            </a:lvl1pPr>
          </a:lstStyle>
          <a:p>
            <a:r>
              <a:rPr lang="ja-JP" altLang="en-US" dirty="0">
                <a:solidFill>
                  <a:srgbClr val="FF0000"/>
                </a:solidFill>
              </a:rPr>
              <a:t>ニューラルネットワーク</a:t>
            </a:r>
            <a:endParaRPr lang="en-US" altLang="ja-JP" dirty="0">
              <a:solidFill>
                <a:srgbClr val="FF0000"/>
              </a:solidFill>
            </a:endParaRPr>
          </a:p>
        </p:txBody>
      </p:sp>
      <p:sp>
        <p:nvSpPr>
          <p:cNvPr id="199" name="基本的な全体の流れは前回の機械学習と同様"/>
          <p:cNvSpPr txBox="1"/>
          <p:nvPr/>
        </p:nvSpPr>
        <p:spPr>
          <a:xfrm>
            <a:off x="7233113" y="1895391"/>
            <a:ext cx="9040937"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lnSpc>
                <a:spcPct val="100000"/>
              </a:lnSpc>
              <a:defRPr sz="4100">
                <a:latin typeface="ヒラギノ角ゴ ProN W3"/>
                <a:ea typeface="ヒラギノ角ゴ ProN W3"/>
                <a:cs typeface="ヒラギノ角ゴ ProN W3"/>
                <a:sym typeface="ヒラギノ角ゴ ProN W3"/>
              </a:defRPr>
            </a:lvl1pPr>
          </a:lstStyle>
          <a:p>
            <a:r>
              <a:rPr dirty="0" err="1"/>
              <a:t>基本的な全体の流れは</a:t>
            </a:r>
            <a:r>
              <a:rPr lang="ja-JP" altLang="en-US" dirty="0"/>
              <a:t>これまでと</a:t>
            </a:r>
            <a:r>
              <a:rPr dirty="0" err="1"/>
              <a:t>同様</a:t>
            </a:r>
            <a:endParaRPr dirty="0"/>
          </a:p>
        </p:txBody>
      </p:sp>
      <p:sp>
        <p:nvSpPr>
          <p:cNvPr id="2" name="識別器">
            <a:extLst>
              <a:ext uri="{FF2B5EF4-FFF2-40B4-BE49-F238E27FC236}">
                <a16:creationId xmlns:a16="http://schemas.microsoft.com/office/drawing/2014/main" id="{8C01A346-0EFC-EB5D-DCCF-D7CD8ED434E7}"/>
              </a:ext>
            </a:extLst>
          </p:cNvPr>
          <p:cNvSpPr txBox="1"/>
          <p:nvPr/>
        </p:nvSpPr>
        <p:spPr>
          <a:xfrm>
            <a:off x="16596126" y="6785789"/>
            <a:ext cx="5921644"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lnSpc>
                <a:spcPct val="100000"/>
              </a:lnSpc>
              <a:defRPr sz="5100">
                <a:solidFill>
                  <a:srgbClr val="FFFFFF"/>
                </a:solidFill>
                <a:latin typeface="ヒラギノ角ゴ ProN W6"/>
                <a:ea typeface="ヒラギノ角ゴ ProN W6"/>
                <a:cs typeface="ヒラギノ角ゴ ProN W6"/>
                <a:sym typeface="ヒラギノ角ゴ ProN W6"/>
              </a:defRPr>
            </a:lvl1pPr>
          </a:lstStyle>
          <a:p>
            <a:r>
              <a:rPr lang="ja-JP" altLang="en-US" sz="4400" dirty="0"/>
              <a:t>学習済みモデル</a:t>
            </a:r>
            <a:endParaRPr sz="4400" dirty="0"/>
          </a:p>
        </p:txBody>
      </p:sp>
    </p:spTree>
    <p:extLst>
      <p:ext uri="{BB962C8B-B14F-4D97-AF65-F5344CB8AC3E}">
        <p14:creationId xmlns:p14="http://schemas.microsoft.com/office/powerpoint/2010/main" val="12571300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教師なし学習"/>
          <p:cNvSpPr txBox="1"/>
          <p:nvPr/>
        </p:nvSpPr>
        <p:spPr>
          <a:xfrm>
            <a:off x="9995314" y="1869316"/>
            <a:ext cx="3783087" cy="670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lang="ja-JP" altLang="en-US" dirty="0"/>
              <a:t>機械学習の分類</a:t>
            </a:r>
            <a:endParaRPr dirty="0"/>
          </a:p>
        </p:txBody>
      </p:sp>
      <p:sp>
        <p:nvSpPr>
          <p:cNvPr id="260" name="機械学習を実践してみよう！！"/>
          <p:cNvSpPr txBox="1"/>
          <p:nvPr/>
        </p:nvSpPr>
        <p:spPr>
          <a:xfrm>
            <a:off x="8022108" y="251907"/>
            <a:ext cx="9514031"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機械学習を実践してみよう！！</a:t>
            </a:r>
          </a:p>
        </p:txBody>
      </p:sp>
      <p:sp>
        <p:nvSpPr>
          <p:cNvPr id="277" name="角丸四角形"/>
          <p:cNvSpPr/>
          <p:nvPr/>
        </p:nvSpPr>
        <p:spPr>
          <a:xfrm>
            <a:off x="248971" y="5862124"/>
            <a:ext cx="3596645" cy="2785031"/>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8" name="識別器"/>
          <p:cNvSpPr txBox="1"/>
          <p:nvPr/>
        </p:nvSpPr>
        <p:spPr>
          <a:xfrm>
            <a:off x="248971" y="6909955"/>
            <a:ext cx="3596645"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機械学習</a:t>
            </a:r>
            <a:endParaRPr dirty="0"/>
          </a:p>
        </p:txBody>
      </p:sp>
      <p:sp>
        <p:nvSpPr>
          <p:cNvPr id="2" name="角丸四角形">
            <a:extLst>
              <a:ext uri="{FF2B5EF4-FFF2-40B4-BE49-F238E27FC236}">
                <a16:creationId xmlns:a16="http://schemas.microsoft.com/office/drawing/2014/main" id="{D32F6DE2-39FB-0499-1DBD-3452DDD0B9A0}"/>
              </a:ext>
            </a:extLst>
          </p:cNvPr>
          <p:cNvSpPr/>
          <p:nvPr/>
        </p:nvSpPr>
        <p:spPr>
          <a:xfrm>
            <a:off x="4552457" y="3427887"/>
            <a:ext cx="4620572" cy="1979285"/>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 name="識別器">
            <a:extLst>
              <a:ext uri="{FF2B5EF4-FFF2-40B4-BE49-F238E27FC236}">
                <a16:creationId xmlns:a16="http://schemas.microsoft.com/office/drawing/2014/main" id="{1C6082FD-0AFC-7677-5CCA-8917F9CA1B17}"/>
              </a:ext>
            </a:extLst>
          </p:cNvPr>
          <p:cNvSpPr txBox="1"/>
          <p:nvPr/>
        </p:nvSpPr>
        <p:spPr>
          <a:xfrm>
            <a:off x="4768333" y="4081806"/>
            <a:ext cx="4188820"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教師あり学習</a:t>
            </a:r>
            <a:endParaRPr dirty="0"/>
          </a:p>
        </p:txBody>
      </p:sp>
      <p:sp>
        <p:nvSpPr>
          <p:cNvPr id="4" name="角丸四角形">
            <a:extLst>
              <a:ext uri="{FF2B5EF4-FFF2-40B4-BE49-F238E27FC236}">
                <a16:creationId xmlns:a16="http://schemas.microsoft.com/office/drawing/2014/main" id="{CA4DC2D6-83D8-C419-FFC9-24165E7E2EE5}"/>
              </a:ext>
            </a:extLst>
          </p:cNvPr>
          <p:cNvSpPr/>
          <p:nvPr/>
        </p:nvSpPr>
        <p:spPr>
          <a:xfrm>
            <a:off x="4544090" y="8767231"/>
            <a:ext cx="4620572" cy="1979285"/>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識別器">
            <a:extLst>
              <a:ext uri="{FF2B5EF4-FFF2-40B4-BE49-F238E27FC236}">
                <a16:creationId xmlns:a16="http://schemas.microsoft.com/office/drawing/2014/main" id="{996B8BC0-CED0-AB7F-67E8-80239C6FE8C7}"/>
              </a:ext>
            </a:extLst>
          </p:cNvPr>
          <p:cNvSpPr txBox="1"/>
          <p:nvPr/>
        </p:nvSpPr>
        <p:spPr>
          <a:xfrm>
            <a:off x="4759966" y="9421150"/>
            <a:ext cx="4188820" cy="8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dirty="0"/>
              <a:t>教師なし学習</a:t>
            </a:r>
            <a:endParaRPr dirty="0"/>
          </a:p>
        </p:txBody>
      </p:sp>
      <p:sp>
        <p:nvSpPr>
          <p:cNvPr id="8" name="角丸四角形">
            <a:extLst>
              <a:ext uri="{FF2B5EF4-FFF2-40B4-BE49-F238E27FC236}">
                <a16:creationId xmlns:a16="http://schemas.microsoft.com/office/drawing/2014/main" id="{A6976B78-7647-2E3F-1CE1-5CD27B551881}"/>
              </a:ext>
            </a:extLst>
          </p:cNvPr>
          <p:cNvSpPr/>
          <p:nvPr/>
        </p:nvSpPr>
        <p:spPr>
          <a:xfrm>
            <a:off x="10590400" y="3451047"/>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 name="識別器">
            <a:extLst>
              <a:ext uri="{FF2B5EF4-FFF2-40B4-BE49-F238E27FC236}">
                <a16:creationId xmlns:a16="http://schemas.microsoft.com/office/drawing/2014/main" id="{546D5D44-C83D-61D2-2DFE-AF4575FE41FB}"/>
              </a:ext>
            </a:extLst>
          </p:cNvPr>
          <p:cNvSpPr txBox="1"/>
          <p:nvPr/>
        </p:nvSpPr>
        <p:spPr>
          <a:xfrm>
            <a:off x="10167646" y="3561404"/>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回帰</a:t>
            </a:r>
            <a:endParaRPr lang="en-US" altLang="ja-JP" sz="4400" dirty="0"/>
          </a:p>
        </p:txBody>
      </p:sp>
      <p:sp>
        <p:nvSpPr>
          <p:cNvPr id="10" name="角丸四角形">
            <a:extLst>
              <a:ext uri="{FF2B5EF4-FFF2-40B4-BE49-F238E27FC236}">
                <a16:creationId xmlns:a16="http://schemas.microsoft.com/office/drawing/2014/main" id="{AEF56542-06F1-1A31-EAA6-D1C412ADB4BE}"/>
              </a:ext>
            </a:extLst>
          </p:cNvPr>
          <p:cNvSpPr/>
          <p:nvPr/>
        </p:nvSpPr>
        <p:spPr>
          <a:xfrm>
            <a:off x="10590400" y="4590011"/>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 name="識別器">
            <a:extLst>
              <a:ext uri="{FF2B5EF4-FFF2-40B4-BE49-F238E27FC236}">
                <a16:creationId xmlns:a16="http://schemas.microsoft.com/office/drawing/2014/main" id="{323B7281-1FB3-152D-EC17-415A8C961FCB}"/>
              </a:ext>
            </a:extLst>
          </p:cNvPr>
          <p:cNvSpPr txBox="1"/>
          <p:nvPr/>
        </p:nvSpPr>
        <p:spPr>
          <a:xfrm>
            <a:off x="10167646" y="4700368"/>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分類</a:t>
            </a:r>
            <a:endParaRPr lang="en-US" altLang="ja-JP" sz="4400" dirty="0"/>
          </a:p>
        </p:txBody>
      </p:sp>
      <p:sp>
        <p:nvSpPr>
          <p:cNvPr id="12" name="角丸四角形">
            <a:extLst>
              <a:ext uri="{FF2B5EF4-FFF2-40B4-BE49-F238E27FC236}">
                <a16:creationId xmlns:a16="http://schemas.microsoft.com/office/drawing/2014/main" id="{A4EA97C2-635A-74A6-FB2C-C3A596017957}"/>
              </a:ext>
            </a:extLst>
          </p:cNvPr>
          <p:cNvSpPr/>
          <p:nvPr/>
        </p:nvSpPr>
        <p:spPr>
          <a:xfrm>
            <a:off x="9995314" y="8827885"/>
            <a:ext cx="4769050"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 name="角丸四角形">
            <a:extLst>
              <a:ext uri="{FF2B5EF4-FFF2-40B4-BE49-F238E27FC236}">
                <a16:creationId xmlns:a16="http://schemas.microsoft.com/office/drawing/2014/main" id="{E4224AA3-4499-7371-8888-05447A6FC7F6}"/>
              </a:ext>
            </a:extLst>
          </p:cNvPr>
          <p:cNvSpPr/>
          <p:nvPr/>
        </p:nvSpPr>
        <p:spPr>
          <a:xfrm>
            <a:off x="10590400" y="9969880"/>
            <a:ext cx="3343313" cy="808940"/>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 name="識別器">
            <a:extLst>
              <a:ext uri="{FF2B5EF4-FFF2-40B4-BE49-F238E27FC236}">
                <a16:creationId xmlns:a16="http://schemas.microsoft.com/office/drawing/2014/main" id="{9661AC5D-6AF1-0711-E35C-9F3F2BAE598B}"/>
              </a:ext>
            </a:extLst>
          </p:cNvPr>
          <p:cNvSpPr txBox="1"/>
          <p:nvPr/>
        </p:nvSpPr>
        <p:spPr>
          <a:xfrm>
            <a:off x="10167646" y="8921804"/>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クラスタリング</a:t>
            </a:r>
            <a:endParaRPr lang="en-US" altLang="ja-JP" sz="4400" dirty="0"/>
          </a:p>
        </p:txBody>
      </p:sp>
      <p:sp>
        <p:nvSpPr>
          <p:cNvPr id="15" name="識別器">
            <a:extLst>
              <a:ext uri="{FF2B5EF4-FFF2-40B4-BE49-F238E27FC236}">
                <a16:creationId xmlns:a16="http://schemas.microsoft.com/office/drawing/2014/main" id="{039B575A-58B9-2150-7A84-2DD221D93CE6}"/>
              </a:ext>
            </a:extLst>
          </p:cNvPr>
          <p:cNvSpPr txBox="1"/>
          <p:nvPr/>
        </p:nvSpPr>
        <p:spPr>
          <a:xfrm>
            <a:off x="10167646" y="10060768"/>
            <a:ext cx="41888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100">
                <a:solidFill>
                  <a:srgbClr val="FFFFFF"/>
                </a:solidFill>
              </a:defRPr>
            </a:lvl1pPr>
          </a:lstStyle>
          <a:p>
            <a:r>
              <a:rPr lang="ja-JP" altLang="en-US" sz="4400" dirty="0"/>
              <a:t>次元削減</a:t>
            </a:r>
            <a:endParaRPr lang="en-US" altLang="ja-JP" sz="4400" dirty="0"/>
          </a:p>
        </p:txBody>
      </p:sp>
      <p:sp>
        <p:nvSpPr>
          <p:cNvPr id="16" name="・教師なし学習">
            <a:extLst>
              <a:ext uri="{FF2B5EF4-FFF2-40B4-BE49-F238E27FC236}">
                <a16:creationId xmlns:a16="http://schemas.microsoft.com/office/drawing/2014/main" id="{E59E62B1-55AD-24AB-81B0-A6F2FD403A28}"/>
              </a:ext>
            </a:extLst>
          </p:cNvPr>
          <p:cNvSpPr txBox="1"/>
          <p:nvPr/>
        </p:nvSpPr>
        <p:spPr>
          <a:xfrm>
            <a:off x="14356466" y="3476636"/>
            <a:ext cx="3685874" cy="8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与えられたデータから未来のデータを予測</a:t>
            </a:r>
            <a:endParaRPr sz="2800" dirty="0"/>
          </a:p>
        </p:txBody>
      </p:sp>
      <p:sp>
        <p:nvSpPr>
          <p:cNvPr id="17" name="・教師なし学習">
            <a:extLst>
              <a:ext uri="{FF2B5EF4-FFF2-40B4-BE49-F238E27FC236}">
                <a16:creationId xmlns:a16="http://schemas.microsoft.com/office/drawing/2014/main" id="{D03954EA-BD2F-52E4-8718-8DF8E88E9061}"/>
              </a:ext>
            </a:extLst>
          </p:cNvPr>
          <p:cNvSpPr txBox="1"/>
          <p:nvPr/>
        </p:nvSpPr>
        <p:spPr>
          <a:xfrm>
            <a:off x="14213163" y="4804651"/>
            <a:ext cx="405239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与えられたデータを分類</a:t>
            </a:r>
            <a:endParaRPr sz="2800" dirty="0"/>
          </a:p>
        </p:txBody>
      </p:sp>
      <p:sp>
        <p:nvSpPr>
          <p:cNvPr id="18" name="・教師なし学習">
            <a:extLst>
              <a:ext uri="{FF2B5EF4-FFF2-40B4-BE49-F238E27FC236}">
                <a16:creationId xmlns:a16="http://schemas.microsoft.com/office/drawing/2014/main" id="{651AB7B6-37DD-3204-1749-34903ED46AA1}"/>
              </a:ext>
            </a:extLst>
          </p:cNvPr>
          <p:cNvSpPr txBox="1"/>
          <p:nvPr/>
        </p:nvSpPr>
        <p:spPr>
          <a:xfrm>
            <a:off x="19010615" y="3669977"/>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線形回帰など</a:t>
            </a:r>
            <a:endParaRPr sz="2800" dirty="0"/>
          </a:p>
        </p:txBody>
      </p:sp>
      <p:sp>
        <p:nvSpPr>
          <p:cNvPr id="19" name="・教師なし学習">
            <a:extLst>
              <a:ext uri="{FF2B5EF4-FFF2-40B4-BE49-F238E27FC236}">
                <a16:creationId xmlns:a16="http://schemas.microsoft.com/office/drawing/2014/main" id="{1CE51B9E-ABE2-EA56-81F3-B48C4F101754}"/>
              </a:ext>
            </a:extLst>
          </p:cNvPr>
          <p:cNvSpPr txBox="1"/>
          <p:nvPr/>
        </p:nvSpPr>
        <p:spPr>
          <a:xfrm>
            <a:off x="19010615" y="4872325"/>
            <a:ext cx="5373385"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ロジスティック回帰など</a:t>
            </a:r>
            <a:endParaRPr sz="2800" dirty="0"/>
          </a:p>
        </p:txBody>
      </p:sp>
      <p:sp>
        <p:nvSpPr>
          <p:cNvPr id="20" name="・教師なし学習">
            <a:extLst>
              <a:ext uri="{FF2B5EF4-FFF2-40B4-BE49-F238E27FC236}">
                <a16:creationId xmlns:a16="http://schemas.microsoft.com/office/drawing/2014/main" id="{8DE0B8D8-715D-F5D9-E11B-A2855C3B150A}"/>
              </a:ext>
            </a:extLst>
          </p:cNvPr>
          <p:cNvSpPr txBox="1"/>
          <p:nvPr/>
        </p:nvSpPr>
        <p:spPr>
          <a:xfrm>
            <a:off x="19099326" y="9065242"/>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K-means</a:t>
            </a:r>
            <a:r>
              <a:rPr lang="ja-JP" altLang="en-US" sz="2800" dirty="0"/>
              <a:t>法など</a:t>
            </a:r>
            <a:endParaRPr sz="2800" dirty="0"/>
          </a:p>
        </p:txBody>
      </p:sp>
      <p:sp>
        <p:nvSpPr>
          <p:cNvPr id="21" name="・教師なし学習">
            <a:extLst>
              <a:ext uri="{FF2B5EF4-FFF2-40B4-BE49-F238E27FC236}">
                <a16:creationId xmlns:a16="http://schemas.microsoft.com/office/drawing/2014/main" id="{6748B071-FB1A-8CC6-88C8-531C9A73FCE0}"/>
              </a:ext>
            </a:extLst>
          </p:cNvPr>
          <p:cNvSpPr txBox="1"/>
          <p:nvPr/>
        </p:nvSpPr>
        <p:spPr>
          <a:xfrm>
            <a:off x="19099326" y="10171567"/>
            <a:ext cx="1754453"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PCA</a:t>
            </a:r>
            <a:r>
              <a:rPr lang="ja-JP" altLang="en-US" sz="2800" dirty="0"/>
              <a:t>など</a:t>
            </a:r>
            <a:endParaRPr sz="2800" dirty="0"/>
          </a:p>
        </p:txBody>
      </p:sp>
      <p:sp>
        <p:nvSpPr>
          <p:cNvPr id="24" name="・教師なし学習">
            <a:extLst>
              <a:ext uri="{FF2B5EF4-FFF2-40B4-BE49-F238E27FC236}">
                <a16:creationId xmlns:a16="http://schemas.microsoft.com/office/drawing/2014/main" id="{F36D05AD-9688-1BEB-FEF4-A5D64A28ED8E}"/>
              </a:ext>
            </a:extLst>
          </p:cNvPr>
          <p:cNvSpPr txBox="1"/>
          <p:nvPr/>
        </p:nvSpPr>
        <p:spPr>
          <a:xfrm>
            <a:off x="4696345" y="8197671"/>
            <a:ext cx="462057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正解データは与えずに学習</a:t>
            </a:r>
            <a:endParaRPr sz="2800" dirty="0"/>
          </a:p>
        </p:txBody>
      </p:sp>
      <p:sp>
        <p:nvSpPr>
          <p:cNvPr id="25" name="・教師なし学習">
            <a:extLst>
              <a:ext uri="{FF2B5EF4-FFF2-40B4-BE49-F238E27FC236}">
                <a16:creationId xmlns:a16="http://schemas.microsoft.com/office/drawing/2014/main" id="{D24B77E1-FE9A-EAD3-B44A-2B57C168E522}"/>
              </a:ext>
            </a:extLst>
          </p:cNvPr>
          <p:cNvSpPr txBox="1"/>
          <p:nvPr/>
        </p:nvSpPr>
        <p:spPr>
          <a:xfrm>
            <a:off x="4696344" y="2900866"/>
            <a:ext cx="4620571"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正解データとセットで学習</a:t>
            </a:r>
            <a:endParaRPr sz="2800" dirty="0"/>
          </a:p>
        </p:txBody>
      </p:sp>
      <p:sp>
        <p:nvSpPr>
          <p:cNvPr id="26" name="・教師なし学習">
            <a:extLst>
              <a:ext uri="{FF2B5EF4-FFF2-40B4-BE49-F238E27FC236}">
                <a16:creationId xmlns:a16="http://schemas.microsoft.com/office/drawing/2014/main" id="{3252C0A2-3830-E1BA-0C27-E42F2A4339A4}"/>
              </a:ext>
            </a:extLst>
          </p:cNvPr>
          <p:cNvSpPr txBox="1"/>
          <p:nvPr/>
        </p:nvSpPr>
        <p:spPr>
          <a:xfrm>
            <a:off x="15184693" y="8987159"/>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ja-JP" altLang="en-US" sz="2800" dirty="0"/>
              <a:t>グループ分け</a:t>
            </a:r>
            <a:endParaRPr sz="2800" dirty="0"/>
          </a:p>
        </p:txBody>
      </p:sp>
      <p:sp>
        <p:nvSpPr>
          <p:cNvPr id="27" name="・教師なし学習">
            <a:extLst>
              <a:ext uri="{FF2B5EF4-FFF2-40B4-BE49-F238E27FC236}">
                <a16:creationId xmlns:a16="http://schemas.microsoft.com/office/drawing/2014/main" id="{C1B34E5B-CFEF-DEB1-366C-C3E0CE23825D}"/>
              </a:ext>
            </a:extLst>
          </p:cNvPr>
          <p:cNvSpPr txBox="1"/>
          <p:nvPr/>
        </p:nvSpPr>
        <p:spPr>
          <a:xfrm>
            <a:off x="15184693" y="10156394"/>
            <a:ext cx="368587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4100">
                <a:latin typeface="+mn-lt"/>
                <a:ea typeface="+mn-ea"/>
                <a:cs typeface="+mn-cs"/>
                <a:sym typeface="ヒラギノ角ゴ ProN W3"/>
              </a:defRPr>
            </a:lvl1pPr>
          </a:lstStyle>
          <a:p>
            <a:r>
              <a:rPr lang="en-US" altLang="ja-JP" sz="2800" dirty="0"/>
              <a:t>2</a:t>
            </a:r>
            <a:r>
              <a:rPr lang="ja-JP" altLang="en-US" sz="2800" dirty="0"/>
              <a:t>次元に可視化</a:t>
            </a:r>
            <a:endParaRPr lang="en-US" altLang="ja-JP" sz="2800" dirty="0"/>
          </a:p>
        </p:txBody>
      </p:sp>
    </p:spTree>
    <p:extLst>
      <p:ext uri="{BB962C8B-B14F-4D97-AF65-F5344CB8AC3E}">
        <p14:creationId xmlns:p14="http://schemas.microsoft.com/office/powerpoint/2010/main" val="372366243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が全てニューロン、繋がった線の数だけ数式(関数)が存在する。"/>
          <p:cNvSpPr txBox="1"/>
          <p:nvPr/>
        </p:nvSpPr>
        <p:spPr>
          <a:xfrm>
            <a:off x="3167896" y="12434575"/>
            <a:ext cx="1804821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4800" dirty="0"/>
              <a:t>○</a:t>
            </a:r>
            <a:r>
              <a:rPr sz="4800" dirty="0" err="1"/>
              <a:t>が全てニューロン、繋がった線の数だけ数式</a:t>
            </a:r>
            <a:r>
              <a:rPr sz="4800" dirty="0"/>
              <a:t>(</a:t>
            </a:r>
            <a:r>
              <a:rPr sz="4800" dirty="0" err="1"/>
              <a:t>関数</a:t>
            </a:r>
            <a:r>
              <a:rPr sz="4800" dirty="0"/>
              <a:t>)</a:t>
            </a:r>
            <a:r>
              <a:rPr sz="4800" dirty="0" err="1"/>
              <a:t>が存在する</a:t>
            </a:r>
            <a:r>
              <a:rPr sz="4800" dirty="0"/>
              <a:t>。</a:t>
            </a:r>
          </a:p>
        </p:txBody>
      </p:sp>
      <p:pic>
        <p:nvPicPr>
          <p:cNvPr id="235" name="スクリーンショット 2021-03-09 11.23.29.png" descr="スクリーンショット 2021-03-09 11.23.29.png"/>
          <p:cNvPicPr>
            <a:picLocks noChangeAspect="1"/>
          </p:cNvPicPr>
          <p:nvPr/>
        </p:nvPicPr>
        <p:blipFill>
          <a:blip r:embed="rId2"/>
          <a:stretch>
            <a:fillRect/>
          </a:stretch>
        </p:blipFill>
        <p:spPr>
          <a:xfrm>
            <a:off x="3808145" y="1809777"/>
            <a:ext cx="16767710" cy="10096446"/>
          </a:xfrm>
          <a:prstGeom prst="rect">
            <a:avLst/>
          </a:prstGeom>
          <a:ln w="12700">
            <a:miter lim="400000"/>
          </a:ln>
        </p:spPr>
      </p:pic>
      <p:sp>
        <p:nvSpPr>
          <p:cNvPr id="236" name="ニューラルネットワークとは(軽く復習)"/>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dirty="0"/>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5" name="入力"/>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 name="矢印: 右 1">
            <a:extLst>
              <a:ext uri="{FF2B5EF4-FFF2-40B4-BE49-F238E27FC236}">
                <a16:creationId xmlns:a16="http://schemas.microsoft.com/office/drawing/2014/main" id="{7BBDE2CB-0440-72B2-E2A8-A26255E6F1C2}"/>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A60A7E6F-8496-E9EF-158F-5028AE96ADDE}"/>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91115DDD-18AB-1FDD-D277-D4D9EE1F8F97}"/>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ニューラルネットワークとは(軽く復習)">
            <a:extLst>
              <a:ext uri="{FF2B5EF4-FFF2-40B4-BE49-F238E27FC236}">
                <a16:creationId xmlns:a16="http://schemas.microsoft.com/office/drawing/2014/main" id="{981DC4D9-49E3-7A80-FE66-9A5721E655A6}"/>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33004150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B2AAD4D5-9FCF-AF9C-649B-EA4D8D60FFBB}"/>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8ABED616-3E80-43CF-4F0D-A12D231E2EDE}"/>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15242938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73" name="電気信号が閾値を超えれば"/>
          <p:cNvSpPr txBox="1"/>
          <p:nvPr/>
        </p:nvSpPr>
        <p:spPr>
          <a:xfrm>
            <a:off x="9683408" y="9702010"/>
            <a:ext cx="5642570" cy="656590"/>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3600" dirty="0" err="1"/>
              <a:t>電気信号が閾値を超えれば</a:t>
            </a:r>
            <a:endParaRPr sz="3600" dirty="0"/>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9F81EF12-9AD2-92F2-CBE0-B1BB3786A429}"/>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6DDE2294-BBD9-B874-52CF-B3BBEE31E22D}"/>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571810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ニューロンは、細胞体、樹状突起、軸索からなり、樹状突起から入力された…"/>
          <p:cNvSpPr txBox="1"/>
          <p:nvPr/>
        </p:nvSpPr>
        <p:spPr>
          <a:xfrm>
            <a:off x="445194" y="2073271"/>
            <a:ext cx="23493611" cy="2761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ニューロンは、</a:t>
            </a:r>
            <a:r>
              <a:rPr sz="4800" dirty="0" err="1">
                <a:solidFill>
                  <a:srgbClr val="FF0000"/>
                </a:solidFill>
              </a:rPr>
              <a:t>樹状突起</a:t>
            </a:r>
            <a:r>
              <a:rPr lang="ja-JP" altLang="en-US" sz="4800" dirty="0"/>
              <a:t>、</a:t>
            </a:r>
            <a:r>
              <a:rPr lang="ja-JP" altLang="en-US" sz="4800" dirty="0">
                <a:solidFill>
                  <a:srgbClr val="FF0000"/>
                </a:solidFill>
              </a:rPr>
              <a:t>細胞体</a:t>
            </a:r>
            <a:r>
              <a:rPr sz="4800" dirty="0"/>
              <a:t>、</a:t>
            </a:r>
            <a:r>
              <a:rPr sz="4800" dirty="0" err="1">
                <a:solidFill>
                  <a:srgbClr val="FF0000"/>
                </a:solidFill>
              </a:rPr>
              <a:t>軸索</a:t>
            </a:r>
            <a:r>
              <a:rPr sz="4800" dirty="0" err="1"/>
              <a:t>からな</a:t>
            </a:r>
            <a:r>
              <a:rPr lang="ja-JP" altLang="en-US" sz="4800" dirty="0"/>
              <a:t>る</a:t>
            </a:r>
            <a:endParaRPr lang="en-US" altLang="ja-JP" sz="4800" dirty="0"/>
          </a:p>
          <a:p>
            <a:pPr algn="l">
              <a:defRPr sz="5300">
                <a:latin typeface="ヒラギノ丸ゴ ProN W4"/>
                <a:ea typeface="ヒラギノ丸ゴ ProN W4"/>
                <a:cs typeface="ヒラギノ丸ゴ ProN W4"/>
                <a:sym typeface="ヒラギノ丸ゴ ProN W4"/>
              </a:defRPr>
            </a:pPr>
            <a:r>
              <a:rPr lang="ja-JP" altLang="en-US" sz="4800" dirty="0"/>
              <a:t>・ニューロンは、</a:t>
            </a:r>
            <a:r>
              <a:rPr sz="4800" dirty="0" err="1"/>
              <a:t>樹状突起から入力された電気信号</a:t>
            </a:r>
            <a:r>
              <a:rPr lang="ja-JP" altLang="en-US" sz="4800" dirty="0"/>
              <a:t>が</a:t>
            </a:r>
            <a:r>
              <a:rPr sz="4800" dirty="0" err="1"/>
              <a:t>神経細胞内の電位を超えるか</a:t>
            </a:r>
            <a:endParaRPr lang="en-US" sz="4800" dirty="0"/>
          </a:p>
          <a:p>
            <a:pPr algn="l">
              <a:defRPr sz="5300">
                <a:latin typeface="ヒラギノ丸ゴ ProN W4"/>
                <a:ea typeface="ヒラギノ丸ゴ ProN W4"/>
                <a:cs typeface="ヒラギノ丸ゴ ProN W4"/>
                <a:sym typeface="ヒラギノ丸ゴ ProN W4"/>
              </a:defRPr>
            </a:pPr>
            <a:r>
              <a:rPr lang="ja-JP" altLang="en-US" sz="4800" dirty="0"/>
              <a:t>　</a:t>
            </a:r>
            <a:r>
              <a:rPr sz="4800" dirty="0" err="1"/>
              <a:t>どうかの</a:t>
            </a:r>
            <a:r>
              <a:rPr sz="4800" dirty="0" err="1">
                <a:solidFill>
                  <a:srgbClr val="FF0000"/>
                </a:solidFill>
              </a:rPr>
              <a:t>閾値</a:t>
            </a:r>
            <a:r>
              <a:rPr sz="4800" dirty="0" err="1"/>
              <a:t>を持ってい</a:t>
            </a:r>
            <a:r>
              <a:rPr lang="ja-JP" altLang="en-US" sz="4800" dirty="0"/>
              <a:t>る</a:t>
            </a:r>
            <a:endParaRPr sz="4800" dirty="0"/>
          </a:p>
          <a:p>
            <a:pPr algn="l">
              <a:defRPr sz="5300">
                <a:latin typeface="ヒラギノ丸ゴ ProN W4"/>
                <a:ea typeface="ヒラギノ丸ゴ ProN W4"/>
                <a:cs typeface="ヒラギノ丸ゴ ProN W4"/>
                <a:sym typeface="ヒラギノ丸ゴ ProN W4"/>
              </a:defRPr>
            </a:pPr>
            <a:r>
              <a:rPr lang="ja-JP" altLang="en-US" sz="4800" dirty="0"/>
              <a:t>・</a:t>
            </a:r>
            <a:r>
              <a:rPr sz="4800" dirty="0" err="1"/>
              <a:t>閾値を超えるとニューロンは興奮状態となり、軸索</a:t>
            </a:r>
            <a:r>
              <a:rPr lang="ja-JP" altLang="en-US" sz="4800" dirty="0"/>
              <a:t>末端</a:t>
            </a:r>
            <a:r>
              <a:rPr sz="4800" dirty="0" err="1"/>
              <a:t>から電気信号が出力される</a:t>
            </a:r>
            <a:endParaRPr sz="4800" dirty="0"/>
          </a:p>
        </p:txBody>
      </p:sp>
      <p:sp>
        <p:nvSpPr>
          <p:cNvPr id="243" name="図形"/>
          <p:cNvSpPr/>
          <p:nvPr/>
        </p:nvSpPr>
        <p:spPr>
          <a:xfrm>
            <a:off x="4230788" y="7189244"/>
            <a:ext cx="13310452" cy="5893671"/>
          </a:xfrm>
          <a:custGeom>
            <a:avLst/>
            <a:gdLst/>
            <a:ahLst/>
            <a:cxnLst>
              <a:cxn ang="0">
                <a:pos x="wd2" y="hd2"/>
              </a:cxn>
              <a:cxn ang="5400000">
                <a:pos x="wd2" y="hd2"/>
              </a:cxn>
              <a:cxn ang="10800000">
                <a:pos x="wd2" y="hd2"/>
              </a:cxn>
              <a:cxn ang="16200000">
                <a:pos x="wd2" y="hd2"/>
              </a:cxn>
            </a:cxnLst>
            <a:rect l="0" t="0" r="r" b="b"/>
            <a:pathLst>
              <a:path w="21355" h="21510" extrusionOk="0">
                <a:moveTo>
                  <a:pt x="3254" y="7435"/>
                </a:moveTo>
                <a:cubicBezTo>
                  <a:pt x="3766" y="6593"/>
                  <a:pt x="3873" y="5175"/>
                  <a:pt x="3742" y="3884"/>
                </a:cubicBezTo>
                <a:cubicBezTo>
                  <a:pt x="3684" y="3314"/>
                  <a:pt x="3649" y="2711"/>
                  <a:pt x="3584" y="2131"/>
                </a:cubicBezTo>
                <a:cubicBezTo>
                  <a:pt x="3523" y="1586"/>
                  <a:pt x="3438" y="1065"/>
                  <a:pt x="3397" y="562"/>
                </a:cubicBezTo>
                <a:cubicBezTo>
                  <a:pt x="3373" y="269"/>
                  <a:pt x="3425" y="-25"/>
                  <a:pt x="3528" y="2"/>
                </a:cubicBezTo>
                <a:cubicBezTo>
                  <a:pt x="3602" y="21"/>
                  <a:pt x="3631" y="212"/>
                  <a:pt x="3638" y="396"/>
                </a:cubicBezTo>
                <a:cubicBezTo>
                  <a:pt x="3660" y="973"/>
                  <a:pt x="3721" y="1583"/>
                  <a:pt x="3797" y="2055"/>
                </a:cubicBezTo>
                <a:cubicBezTo>
                  <a:pt x="3822" y="2215"/>
                  <a:pt x="3854" y="2345"/>
                  <a:pt x="3931" y="2358"/>
                </a:cubicBezTo>
                <a:cubicBezTo>
                  <a:pt x="4001" y="2370"/>
                  <a:pt x="4056" y="2241"/>
                  <a:pt x="4088" y="2091"/>
                </a:cubicBezTo>
                <a:cubicBezTo>
                  <a:pt x="4154" y="1787"/>
                  <a:pt x="4162" y="1388"/>
                  <a:pt x="4114" y="1041"/>
                </a:cubicBezTo>
                <a:cubicBezTo>
                  <a:pt x="4054" y="610"/>
                  <a:pt x="4102" y="193"/>
                  <a:pt x="4230" y="269"/>
                </a:cubicBezTo>
                <a:cubicBezTo>
                  <a:pt x="4302" y="313"/>
                  <a:pt x="4313" y="507"/>
                  <a:pt x="4313" y="682"/>
                </a:cubicBezTo>
                <a:cubicBezTo>
                  <a:pt x="4313" y="985"/>
                  <a:pt x="4313" y="1288"/>
                  <a:pt x="4316" y="1591"/>
                </a:cubicBezTo>
                <a:cubicBezTo>
                  <a:pt x="4412" y="1349"/>
                  <a:pt x="4488" y="1071"/>
                  <a:pt x="4540" y="766"/>
                </a:cubicBezTo>
                <a:cubicBezTo>
                  <a:pt x="4584" y="507"/>
                  <a:pt x="4637" y="217"/>
                  <a:pt x="4752" y="226"/>
                </a:cubicBezTo>
                <a:cubicBezTo>
                  <a:pt x="4859" y="235"/>
                  <a:pt x="4922" y="506"/>
                  <a:pt x="4865" y="716"/>
                </a:cubicBezTo>
                <a:cubicBezTo>
                  <a:pt x="4836" y="822"/>
                  <a:pt x="4782" y="868"/>
                  <a:pt x="4735" y="931"/>
                </a:cubicBezTo>
                <a:cubicBezTo>
                  <a:pt x="4576" y="1147"/>
                  <a:pt x="4505" y="1554"/>
                  <a:pt x="4424" y="1922"/>
                </a:cubicBezTo>
                <a:cubicBezTo>
                  <a:pt x="4294" y="2508"/>
                  <a:pt x="4118" y="3053"/>
                  <a:pt x="4045" y="3671"/>
                </a:cubicBezTo>
                <a:cubicBezTo>
                  <a:pt x="3861" y="5204"/>
                  <a:pt x="4112" y="6912"/>
                  <a:pt x="4937" y="7299"/>
                </a:cubicBezTo>
                <a:cubicBezTo>
                  <a:pt x="5667" y="7642"/>
                  <a:pt x="6413" y="7082"/>
                  <a:pt x="6739" y="5543"/>
                </a:cubicBezTo>
                <a:cubicBezTo>
                  <a:pt x="6877" y="4887"/>
                  <a:pt x="6918" y="4161"/>
                  <a:pt x="6930" y="3435"/>
                </a:cubicBezTo>
                <a:cubicBezTo>
                  <a:pt x="6937" y="3027"/>
                  <a:pt x="6955" y="2592"/>
                  <a:pt x="6929" y="2218"/>
                </a:cubicBezTo>
                <a:cubicBezTo>
                  <a:pt x="6906" y="1871"/>
                  <a:pt x="6927" y="1501"/>
                  <a:pt x="7056" y="1490"/>
                </a:cubicBezTo>
                <a:cubicBezTo>
                  <a:pt x="7125" y="1484"/>
                  <a:pt x="7178" y="1623"/>
                  <a:pt x="7187" y="1788"/>
                </a:cubicBezTo>
                <a:cubicBezTo>
                  <a:pt x="7197" y="1982"/>
                  <a:pt x="7147" y="2155"/>
                  <a:pt x="7115" y="2332"/>
                </a:cubicBezTo>
                <a:cubicBezTo>
                  <a:pt x="7050" y="2684"/>
                  <a:pt x="7047" y="3078"/>
                  <a:pt x="7106" y="3434"/>
                </a:cubicBezTo>
                <a:cubicBezTo>
                  <a:pt x="7177" y="3412"/>
                  <a:pt x="7239" y="3327"/>
                  <a:pt x="7283" y="3200"/>
                </a:cubicBezTo>
                <a:cubicBezTo>
                  <a:pt x="7410" y="2838"/>
                  <a:pt x="7475" y="2213"/>
                  <a:pt x="7614" y="1830"/>
                </a:cubicBezTo>
                <a:cubicBezTo>
                  <a:pt x="7664" y="1693"/>
                  <a:pt x="7706" y="1596"/>
                  <a:pt x="7770" y="1725"/>
                </a:cubicBezTo>
                <a:cubicBezTo>
                  <a:pt x="7824" y="1834"/>
                  <a:pt x="7800" y="2023"/>
                  <a:pt x="7758" y="2180"/>
                </a:cubicBezTo>
                <a:cubicBezTo>
                  <a:pt x="7583" y="2842"/>
                  <a:pt x="7369" y="3439"/>
                  <a:pt x="7166" y="4060"/>
                </a:cubicBezTo>
                <a:cubicBezTo>
                  <a:pt x="7012" y="4532"/>
                  <a:pt x="6931" y="5091"/>
                  <a:pt x="6880" y="5540"/>
                </a:cubicBezTo>
                <a:cubicBezTo>
                  <a:pt x="6849" y="5812"/>
                  <a:pt x="6845" y="6061"/>
                  <a:pt x="6946" y="6211"/>
                </a:cubicBezTo>
                <a:cubicBezTo>
                  <a:pt x="7000" y="6291"/>
                  <a:pt x="7068" y="6282"/>
                  <a:pt x="7132" y="6263"/>
                </a:cubicBezTo>
                <a:cubicBezTo>
                  <a:pt x="7541" y="6140"/>
                  <a:pt x="8024" y="5742"/>
                  <a:pt x="8363" y="5022"/>
                </a:cubicBezTo>
                <a:cubicBezTo>
                  <a:pt x="8481" y="4771"/>
                  <a:pt x="8607" y="4514"/>
                  <a:pt x="8745" y="4678"/>
                </a:cubicBezTo>
                <a:cubicBezTo>
                  <a:pt x="9049" y="5040"/>
                  <a:pt x="8572" y="5552"/>
                  <a:pt x="8160" y="5794"/>
                </a:cubicBezTo>
                <a:cubicBezTo>
                  <a:pt x="8053" y="5856"/>
                  <a:pt x="7947" y="5918"/>
                  <a:pt x="7860" y="6070"/>
                </a:cubicBezTo>
                <a:cubicBezTo>
                  <a:pt x="8180" y="6142"/>
                  <a:pt x="8489" y="6169"/>
                  <a:pt x="8809" y="6137"/>
                </a:cubicBezTo>
                <a:cubicBezTo>
                  <a:pt x="8966" y="6121"/>
                  <a:pt x="9116" y="6165"/>
                  <a:pt x="9241" y="6155"/>
                </a:cubicBezTo>
                <a:cubicBezTo>
                  <a:pt x="9318" y="6148"/>
                  <a:pt x="9391" y="6159"/>
                  <a:pt x="9420" y="6315"/>
                </a:cubicBezTo>
                <a:cubicBezTo>
                  <a:pt x="9490" y="6690"/>
                  <a:pt x="9208" y="6762"/>
                  <a:pt x="8958" y="6578"/>
                </a:cubicBezTo>
                <a:cubicBezTo>
                  <a:pt x="8823" y="6479"/>
                  <a:pt x="8675" y="6529"/>
                  <a:pt x="8560" y="6723"/>
                </a:cubicBezTo>
                <a:cubicBezTo>
                  <a:pt x="8667" y="6950"/>
                  <a:pt x="8795" y="7114"/>
                  <a:pt x="8936" y="7188"/>
                </a:cubicBezTo>
                <a:cubicBezTo>
                  <a:pt x="9093" y="7272"/>
                  <a:pt x="9282" y="7305"/>
                  <a:pt x="9320" y="7653"/>
                </a:cubicBezTo>
                <a:cubicBezTo>
                  <a:pt x="9330" y="7751"/>
                  <a:pt x="9321" y="7858"/>
                  <a:pt x="9288" y="7924"/>
                </a:cubicBezTo>
                <a:cubicBezTo>
                  <a:pt x="9228" y="8039"/>
                  <a:pt x="9144" y="7961"/>
                  <a:pt x="9073" y="7869"/>
                </a:cubicBezTo>
                <a:cubicBezTo>
                  <a:pt x="8083" y="6577"/>
                  <a:pt x="6864" y="6028"/>
                  <a:pt x="6385" y="7996"/>
                </a:cubicBezTo>
                <a:cubicBezTo>
                  <a:pt x="6166" y="8899"/>
                  <a:pt x="6264" y="9985"/>
                  <a:pt x="6467" y="10919"/>
                </a:cubicBezTo>
                <a:cubicBezTo>
                  <a:pt x="6835" y="12611"/>
                  <a:pt x="7444" y="13810"/>
                  <a:pt x="8047" y="14974"/>
                </a:cubicBezTo>
                <a:cubicBezTo>
                  <a:pt x="8621" y="16082"/>
                  <a:pt x="9209" y="17200"/>
                  <a:pt x="9860" y="18088"/>
                </a:cubicBezTo>
                <a:cubicBezTo>
                  <a:pt x="11154" y="19854"/>
                  <a:pt x="12711" y="20758"/>
                  <a:pt x="14294" y="20472"/>
                </a:cubicBezTo>
                <a:cubicBezTo>
                  <a:pt x="16107" y="20145"/>
                  <a:pt x="17800" y="18283"/>
                  <a:pt x="19039" y="15255"/>
                </a:cubicBezTo>
                <a:cubicBezTo>
                  <a:pt x="19081" y="15272"/>
                  <a:pt x="19125" y="15253"/>
                  <a:pt x="19162" y="15202"/>
                </a:cubicBezTo>
                <a:cubicBezTo>
                  <a:pt x="19226" y="15113"/>
                  <a:pt x="19258" y="14949"/>
                  <a:pt x="19290" y="14794"/>
                </a:cubicBezTo>
                <a:cubicBezTo>
                  <a:pt x="19466" y="13939"/>
                  <a:pt x="19732" y="13175"/>
                  <a:pt x="19815" y="12253"/>
                </a:cubicBezTo>
                <a:cubicBezTo>
                  <a:pt x="19868" y="11661"/>
                  <a:pt x="19841" y="11045"/>
                  <a:pt x="19737" y="10486"/>
                </a:cubicBezTo>
                <a:cubicBezTo>
                  <a:pt x="19627" y="10452"/>
                  <a:pt x="19539" y="10265"/>
                  <a:pt x="19516" y="10018"/>
                </a:cubicBezTo>
                <a:cubicBezTo>
                  <a:pt x="19494" y="9786"/>
                  <a:pt x="19544" y="9545"/>
                  <a:pt x="19640" y="9524"/>
                </a:cubicBezTo>
                <a:cubicBezTo>
                  <a:pt x="19722" y="9506"/>
                  <a:pt x="19779" y="9629"/>
                  <a:pt x="19809" y="9769"/>
                </a:cubicBezTo>
                <a:cubicBezTo>
                  <a:pt x="19842" y="9919"/>
                  <a:pt x="19848" y="10098"/>
                  <a:pt x="19812" y="10274"/>
                </a:cubicBezTo>
                <a:lnTo>
                  <a:pt x="19957" y="11377"/>
                </a:lnTo>
                <a:lnTo>
                  <a:pt x="19956" y="9610"/>
                </a:lnTo>
                <a:cubicBezTo>
                  <a:pt x="19891" y="9500"/>
                  <a:pt x="19847" y="9363"/>
                  <a:pt x="19819" y="9208"/>
                </a:cubicBezTo>
                <a:cubicBezTo>
                  <a:pt x="19792" y="9064"/>
                  <a:pt x="19781" y="8886"/>
                  <a:pt x="19837" y="8774"/>
                </a:cubicBezTo>
                <a:cubicBezTo>
                  <a:pt x="19943" y="8561"/>
                  <a:pt x="20104" y="8817"/>
                  <a:pt x="20093" y="9211"/>
                </a:cubicBezTo>
                <a:cubicBezTo>
                  <a:pt x="20091" y="9309"/>
                  <a:pt x="20075" y="9404"/>
                  <a:pt x="20050" y="9486"/>
                </a:cubicBezTo>
                <a:cubicBezTo>
                  <a:pt x="20086" y="10081"/>
                  <a:pt x="20091" y="10684"/>
                  <a:pt x="20064" y="11282"/>
                </a:cubicBezTo>
                <a:cubicBezTo>
                  <a:pt x="20037" y="11891"/>
                  <a:pt x="19978" y="12490"/>
                  <a:pt x="19888" y="13067"/>
                </a:cubicBezTo>
                <a:lnTo>
                  <a:pt x="20031" y="13159"/>
                </a:lnTo>
                <a:cubicBezTo>
                  <a:pt x="20150" y="13046"/>
                  <a:pt x="20255" y="12876"/>
                  <a:pt x="20341" y="12660"/>
                </a:cubicBezTo>
                <a:cubicBezTo>
                  <a:pt x="20453" y="12380"/>
                  <a:pt x="20526" y="12038"/>
                  <a:pt x="20556" y="11674"/>
                </a:cubicBezTo>
                <a:cubicBezTo>
                  <a:pt x="20514" y="11512"/>
                  <a:pt x="20498" y="11336"/>
                  <a:pt x="20504" y="11158"/>
                </a:cubicBezTo>
                <a:cubicBezTo>
                  <a:pt x="20509" y="10976"/>
                  <a:pt x="20544" y="10783"/>
                  <a:pt x="20625" y="10759"/>
                </a:cubicBezTo>
                <a:cubicBezTo>
                  <a:pt x="20741" y="10724"/>
                  <a:pt x="20795" y="10979"/>
                  <a:pt x="20793" y="11229"/>
                </a:cubicBezTo>
                <a:cubicBezTo>
                  <a:pt x="20792" y="11428"/>
                  <a:pt x="20764" y="11615"/>
                  <a:pt x="20682" y="11731"/>
                </a:cubicBezTo>
                <a:lnTo>
                  <a:pt x="20602" y="12413"/>
                </a:lnTo>
                <a:lnTo>
                  <a:pt x="20866" y="12355"/>
                </a:lnTo>
                <a:cubicBezTo>
                  <a:pt x="20867" y="12245"/>
                  <a:pt x="20886" y="12154"/>
                  <a:pt x="20914" y="12087"/>
                </a:cubicBezTo>
                <a:cubicBezTo>
                  <a:pt x="20941" y="12025"/>
                  <a:pt x="20978" y="11982"/>
                  <a:pt x="21018" y="11982"/>
                </a:cubicBezTo>
                <a:cubicBezTo>
                  <a:pt x="21089" y="11983"/>
                  <a:pt x="21146" y="12116"/>
                  <a:pt x="21166" y="12301"/>
                </a:cubicBezTo>
                <a:cubicBezTo>
                  <a:pt x="21192" y="12538"/>
                  <a:pt x="21152" y="12762"/>
                  <a:pt x="21068" y="12833"/>
                </a:cubicBezTo>
                <a:cubicBezTo>
                  <a:pt x="20998" y="12892"/>
                  <a:pt x="20916" y="12822"/>
                  <a:pt x="20885" y="12647"/>
                </a:cubicBezTo>
                <a:cubicBezTo>
                  <a:pt x="20610" y="12797"/>
                  <a:pt x="20349" y="13054"/>
                  <a:pt x="20112" y="13406"/>
                </a:cubicBezTo>
                <a:cubicBezTo>
                  <a:pt x="19863" y="13777"/>
                  <a:pt x="19646" y="14248"/>
                  <a:pt x="19471" y="14796"/>
                </a:cubicBezTo>
                <a:cubicBezTo>
                  <a:pt x="19640" y="14588"/>
                  <a:pt x="19814" y="14406"/>
                  <a:pt x="19991" y="14248"/>
                </a:cubicBezTo>
                <a:cubicBezTo>
                  <a:pt x="20154" y="14102"/>
                  <a:pt x="20323" y="13974"/>
                  <a:pt x="20501" y="13939"/>
                </a:cubicBezTo>
                <a:cubicBezTo>
                  <a:pt x="20699" y="13899"/>
                  <a:pt x="20898" y="13978"/>
                  <a:pt x="21079" y="14166"/>
                </a:cubicBezTo>
                <a:cubicBezTo>
                  <a:pt x="21297" y="13828"/>
                  <a:pt x="21490" y="14887"/>
                  <a:pt x="21231" y="14999"/>
                </a:cubicBezTo>
                <a:cubicBezTo>
                  <a:pt x="21122" y="15046"/>
                  <a:pt x="21035" y="14797"/>
                  <a:pt x="21080" y="14567"/>
                </a:cubicBezTo>
                <a:cubicBezTo>
                  <a:pt x="21015" y="14446"/>
                  <a:pt x="20940" y="14357"/>
                  <a:pt x="20859" y="14306"/>
                </a:cubicBezTo>
                <a:cubicBezTo>
                  <a:pt x="20778" y="14254"/>
                  <a:pt x="20692" y="14243"/>
                  <a:pt x="20608" y="14273"/>
                </a:cubicBezTo>
                <a:lnTo>
                  <a:pt x="20789" y="15036"/>
                </a:lnTo>
                <a:cubicBezTo>
                  <a:pt x="20878" y="15101"/>
                  <a:pt x="20929" y="15254"/>
                  <a:pt x="20946" y="15430"/>
                </a:cubicBezTo>
                <a:cubicBezTo>
                  <a:pt x="20966" y="15639"/>
                  <a:pt x="20936" y="15880"/>
                  <a:pt x="20827" y="15937"/>
                </a:cubicBezTo>
                <a:cubicBezTo>
                  <a:pt x="20718" y="15994"/>
                  <a:pt x="20640" y="15781"/>
                  <a:pt x="20631" y="15550"/>
                </a:cubicBezTo>
                <a:cubicBezTo>
                  <a:pt x="20625" y="15387"/>
                  <a:pt x="20650" y="15219"/>
                  <a:pt x="20717" y="15098"/>
                </a:cubicBezTo>
                <a:lnTo>
                  <a:pt x="20414" y="14305"/>
                </a:lnTo>
                <a:lnTo>
                  <a:pt x="19858" y="14768"/>
                </a:lnTo>
                <a:cubicBezTo>
                  <a:pt x="20010" y="14844"/>
                  <a:pt x="20148" y="15025"/>
                  <a:pt x="20254" y="15286"/>
                </a:cubicBezTo>
                <a:cubicBezTo>
                  <a:pt x="20350" y="15523"/>
                  <a:pt x="20415" y="15817"/>
                  <a:pt x="20441" y="16134"/>
                </a:cubicBezTo>
                <a:cubicBezTo>
                  <a:pt x="20545" y="16184"/>
                  <a:pt x="20596" y="16365"/>
                  <a:pt x="20602" y="16557"/>
                </a:cubicBezTo>
                <a:cubicBezTo>
                  <a:pt x="20608" y="16756"/>
                  <a:pt x="20563" y="16969"/>
                  <a:pt x="20453" y="16996"/>
                </a:cubicBezTo>
                <a:cubicBezTo>
                  <a:pt x="20369" y="17017"/>
                  <a:pt x="20309" y="16881"/>
                  <a:pt x="20288" y="16725"/>
                </a:cubicBezTo>
                <a:cubicBezTo>
                  <a:pt x="20267" y="16569"/>
                  <a:pt x="20281" y="16388"/>
                  <a:pt x="20347" y="16260"/>
                </a:cubicBezTo>
                <a:cubicBezTo>
                  <a:pt x="20253" y="15636"/>
                  <a:pt x="20016" y="15210"/>
                  <a:pt x="19738" y="15121"/>
                </a:cubicBezTo>
                <a:cubicBezTo>
                  <a:pt x="19549" y="15061"/>
                  <a:pt x="19345" y="15171"/>
                  <a:pt x="19246" y="15576"/>
                </a:cubicBezTo>
                <a:cubicBezTo>
                  <a:pt x="19226" y="15656"/>
                  <a:pt x="19213" y="15744"/>
                  <a:pt x="19210" y="15834"/>
                </a:cubicBezTo>
                <a:cubicBezTo>
                  <a:pt x="18001" y="18786"/>
                  <a:pt x="16360" y="20595"/>
                  <a:pt x="14599" y="21053"/>
                </a:cubicBezTo>
                <a:cubicBezTo>
                  <a:pt x="13566" y="21322"/>
                  <a:pt x="12531" y="21087"/>
                  <a:pt x="11551" y="20506"/>
                </a:cubicBezTo>
                <a:cubicBezTo>
                  <a:pt x="10571" y="19924"/>
                  <a:pt x="9629" y="18984"/>
                  <a:pt x="8832" y="17472"/>
                </a:cubicBezTo>
                <a:cubicBezTo>
                  <a:pt x="8375" y="16606"/>
                  <a:pt x="7922" y="15597"/>
                  <a:pt x="7473" y="14840"/>
                </a:cubicBezTo>
                <a:cubicBezTo>
                  <a:pt x="7054" y="14135"/>
                  <a:pt x="6618" y="13659"/>
                  <a:pt x="6109" y="14019"/>
                </a:cubicBezTo>
                <a:cubicBezTo>
                  <a:pt x="5555" y="14410"/>
                  <a:pt x="5251" y="15717"/>
                  <a:pt x="5298" y="17059"/>
                </a:cubicBezTo>
                <a:cubicBezTo>
                  <a:pt x="5325" y="17819"/>
                  <a:pt x="5457" y="18547"/>
                  <a:pt x="5677" y="19120"/>
                </a:cubicBezTo>
                <a:cubicBezTo>
                  <a:pt x="5871" y="19623"/>
                  <a:pt x="6089" y="20053"/>
                  <a:pt x="6195" y="20602"/>
                </a:cubicBezTo>
                <a:cubicBezTo>
                  <a:pt x="6225" y="20757"/>
                  <a:pt x="6234" y="20942"/>
                  <a:pt x="6176" y="21023"/>
                </a:cubicBezTo>
                <a:cubicBezTo>
                  <a:pt x="6093" y="21139"/>
                  <a:pt x="6053" y="21025"/>
                  <a:pt x="6007" y="20876"/>
                </a:cubicBezTo>
                <a:cubicBezTo>
                  <a:pt x="5931" y="20626"/>
                  <a:pt x="5845" y="20310"/>
                  <a:pt x="5745" y="20200"/>
                </a:cubicBezTo>
                <a:cubicBezTo>
                  <a:pt x="5713" y="20165"/>
                  <a:pt x="5677" y="20149"/>
                  <a:pt x="5642" y="20154"/>
                </a:cubicBezTo>
                <a:cubicBezTo>
                  <a:pt x="5657" y="20375"/>
                  <a:pt x="5646" y="20593"/>
                  <a:pt x="5661" y="20847"/>
                </a:cubicBezTo>
                <a:cubicBezTo>
                  <a:pt x="5681" y="21192"/>
                  <a:pt x="5678" y="21575"/>
                  <a:pt x="5550" y="21501"/>
                </a:cubicBezTo>
                <a:cubicBezTo>
                  <a:pt x="5451" y="21443"/>
                  <a:pt x="5460" y="21155"/>
                  <a:pt x="5484" y="20884"/>
                </a:cubicBezTo>
                <a:cubicBezTo>
                  <a:pt x="5541" y="20256"/>
                  <a:pt x="5389" y="19588"/>
                  <a:pt x="5287" y="18976"/>
                </a:cubicBezTo>
                <a:cubicBezTo>
                  <a:pt x="5214" y="18543"/>
                  <a:pt x="5095" y="18099"/>
                  <a:pt x="4903" y="18213"/>
                </a:cubicBezTo>
                <a:cubicBezTo>
                  <a:pt x="4770" y="18292"/>
                  <a:pt x="4717" y="18671"/>
                  <a:pt x="4584" y="18756"/>
                </a:cubicBezTo>
                <a:cubicBezTo>
                  <a:pt x="4539" y="18785"/>
                  <a:pt x="4491" y="18771"/>
                  <a:pt x="4453" y="18708"/>
                </a:cubicBezTo>
                <a:cubicBezTo>
                  <a:pt x="4278" y="18420"/>
                  <a:pt x="4488" y="17950"/>
                  <a:pt x="4661" y="17534"/>
                </a:cubicBezTo>
                <a:cubicBezTo>
                  <a:pt x="4972" y="16785"/>
                  <a:pt x="4744" y="15582"/>
                  <a:pt x="4386" y="14863"/>
                </a:cubicBezTo>
                <a:cubicBezTo>
                  <a:pt x="4109" y="14308"/>
                  <a:pt x="3781" y="13956"/>
                  <a:pt x="3442" y="13989"/>
                </a:cubicBezTo>
                <a:cubicBezTo>
                  <a:pt x="3081" y="14023"/>
                  <a:pt x="2726" y="14467"/>
                  <a:pt x="2574" y="15399"/>
                </a:cubicBezTo>
                <a:cubicBezTo>
                  <a:pt x="2368" y="16658"/>
                  <a:pt x="2592" y="18226"/>
                  <a:pt x="2544" y="19606"/>
                </a:cubicBezTo>
                <a:cubicBezTo>
                  <a:pt x="2539" y="19750"/>
                  <a:pt x="2517" y="19900"/>
                  <a:pt x="2460" y="19911"/>
                </a:cubicBezTo>
                <a:cubicBezTo>
                  <a:pt x="2404" y="19923"/>
                  <a:pt x="2378" y="19826"/>
                  <a:pt x="2368" y="19693"/>
                </a:cubicBezTo>
                <a:cubicBezTo>
                  <a:pt x="2357" y="19553"/>
                  <a:pt x="2351" y="19368"/>
                  <a:pt x="2362" y="19177"/>
                </a:cubicBezTo>
                <a:cubicBezTo>
                  <a:pt x="2380" y="18855"/>
                  <a:pt x="2361" y="18536"/>
                  <a:pt x="2317" y="18221"/>
                </a:cubicBezTo>
                <a:cubicBezTo>
                  <a:pt x="2234" y="18591"/>
                  <a:pt x="2178" y="18969"/>
                  <a:pt x="2125" y="19367"/>
                </a:cubicBezTo>
                <a:cubicBezTo>
                  <a:pt x="2080" y="19703"/>
                  <a:pt x="2008" y="20031"/>
                  <a:pt x="1966" y="20298"/>
                </a:cubicBezTo>
                <a:cubicBezTo>
                  <a:pt x="1946" y="20430"/>
                  <a:pt x="1920" y="20537"/>
                  <a:pt x="1858" y="20521"/>
                </a:cubicBezTo>
                <a:cubicBezTo>
                  <a:pt x="1770" y="20498"/>
                  <a:pt x="1759" y="20232"/>
                  <a:pt x="1803" y="19987"/>
                </a:cubicBezTo>
                <a:cubicBezTo>
                  <a:pt x="1897" y="19460"/>
                  <a:pt x="1976" y="18903"/>
                  <a:pt x="2044" y="18329"/>
                </a:cubicBezTo>
                <a:cubicBezTo>
                  <a:pt x="2123" y="17675"/>
                  <a:pt x="2189" y="17004"/>
                  <a:pt x="2258" y="16369"/>
                </a:cubicBezTo>
                <a:cubicBezTo>
                  <a:pt x="2299" y="15991"/>
                  <a:pt x="2304" y="15566"/>
                  <a:pt x="2163" y="15398"/>
                </a:cubicBezTo>
                <a:cubicBezTo>
                  <a:pt x="1986" y="15188"/>
                  <a:pt x="1817" y="15602"/>
                  <a:pt x="1690" y="16020"/>
                </a:cubicBezTo>
                <a:cubicBezTo>
                  <a:pt x="1576" y="16395"/>
                  <a:pt x="1441" y="16738"/>
                  <a:pt x="1271" y="16984"/>
                </a:cubicBezTo>
                <a:cubicBezTo>
                  <a:pt x="1179" y="17118"/>
                  <a:pt x="1060" y="17178"/>
                  <a:pt x="1007" y="16993"/>
                </a:cubicBezTo>
                <a:cubicBezTo>
                  <a:pt x="936" y="16749"/>
                  <a:pt x="1065" y="16502"/>
                  <a:pt x="1209" y="16338"/>
                </a:cubicBezTo>
                <a:cubicBezTo>
                  <a:pt x="1503" y="16004"/>
                  <a:pt x="1730" y="15453"/>
                  <a:pt x="1872" y="14779"/>
                </a:cubicBezTo>
                <a:cubicBezTo>
                  <a:pt x="1624" y="14832"/>
                  <a:pt x="1375" y="14735"/>
                  <a:pt x="1150" y="14498"/>
                </a:cubicBezTo>
                <a:cubicBezTo>
                  <a:pt x="1082" y="14427"/>
                  <a:pt x="1017" y="14314"/>
                  <a:pt x="1030" y="14159"/>
                </a:cubicBezTo>
                <a:cubicBezTo>
                  <a:pt x="1045" y="13964"/>
                  <a:pt x="1113" y="13946"/>
                  <a:pt x="1199" y="13974"/>
                </a:cubicBezTo>
                <a:cubicBezTo>
                  <a:pt x="1314" y="14012"/>
                  <a:pt x="1468" y="14057"/>
                  <a:pt x="1613" y="14134"/>
                </a:cubicBezTo>
                <a:cubicBezTo>
                  <a:pt x="1845" y="14256"/>
                  <a:pt x="2094" y="14034"/>
                  <a:pt x="2300" y="13768"/>
                </a:cubicBezTo>
                <a:cubicBezTo>
                  <a:pt x="2689" y="13266"/>
                  <a:pt x="2994" y="12399"/>
                  <a:pt x="2954" y="11317"/>
                </a:cubicBezTo>
                <a:cubicBezTo>
                  <a:pt x="2916" y="10306"/>
                  <a:pt x="2550" y="9602"/>
                  <a:pt x="2190" y="8992"/>
                </a:cubicBezTo>
                <a:cubicBezTo>
                  <a:pt x="1902" y="8503"/>
                  <a:pt x="1586" y="8056"/>
                  <a:pt x="1271" y="7812"/>
                </a:cubicBezTo>
                <a:cubicBezTo>
                  <a:pt x="1129" y="7702"/>
                  <a:pt x="991" y="7649"/>
                  <a:pt x="841" y="7758"/>
                </a:cubicBezTo>
                <a:cubicBezTo>
                  <a:pt x="685" y="7871"/>
                  <a:pt x="504" y="8060"/>
                  <a:pt x="382" y="8269"/>
                </a:cubicBezTo>
                <a:cubicBezTo>
                  <a:pt x="270" y="8461"/>
                  <a:pt x="153" y="8493"/>
                  <a:pt x="135" y="8219"/>
                </a:cubicBezTo>
                <a:cubicBezTo>
                  <a:pt x="125" y="8051"/>
                  <a:pt x="192" y="7967"/>
                  <a:pt x="261" y="7902"/>
                </a:cubicBezTo>
                <a:cubicBezTo>
                  <a:pt x="396" y="7774"/>
                  <a:pt x="528" y="7623"/>
                  <a:pt x="651" y="7446"/>
                </a:cubicBezTo>
                <a:cubicBezTo>
                  <a:pt x="586" y="7344"/>
                  <a:pt x="516" y="7262"/>
                  <a:pt x="442" y="7199"/>
                </a:cubicBezTo>
                <a:cubicBezTo>
                  <a:pt x="142" y="6941"/>
                  <a:pt x="-110" y="6469"/>
                  <a:pt x="49" y="6071"/>
                </a:cubicBezTo>
                <a:cubicBezTo>
                  <a:pt x="89" y="5969"/>
                  <a:pt x="151" y="5933"/>
                  <a:pt x="211" y="5939"/>
                </a:cubicBezTo>
                <a:cubicBezTo>
                  <a:pt x="491" y="5967"/>
                  <a:pt x="705" y="6783"/>
                  <a:pt x="982" y="6520"/>
                </a:cubicBezTo>
                <a:cubicBezTo>
                  <a:pt x="1073" y="6433"/>
                  <a:pt x="1134" y="6254"/>
                  <a:pt x="1146" y="6045"/>
                </a:cubicBezTo>
                <a:cubicBezTo>
                  <a:pt x="1159" y="5806"/>
                  <a:pt x="1108" y="5585"/>
                  <a:pt x="1072" y="5362"/>
                </a:cubicBezTo>
                <a:cubicBezTo>
                  <a:pt x="1041" y="5174"/>
                  <a:pt x="1021" y="4975"/>
                  <a:pt x="1013" y="4768"/>
                </a:cubicBezTo>
                <a:cubicBezTo>
                  <a:pt x="971" y="4519"/>
                  <a:pt x="919" y="4283"/>
                  <a:pt x="857" y="4062"/>
                </a:cubicBezTo>
                <a:cubicBezTo>
                  <a:pt x="787" y="3807"/>
                  <a:pt x="729" y="3499"/>
                  <a:pt x="821" y="3326"/>
                </a:cubicBezTo>
                <a:cubicBezTo>
                  <a:pt x="860" y="3252"/>
                  <a:pt x="915" y="3245"/>
                  <a:pt x="956" y="3313"/>
                </a:cubicBezTo>
                <a:cubicBezTo>
                  <a:pt x="983" y="3357"/>
                  <a:pt x="997" y="3425"/>
                  <a:pt x="1008" y="3496"/>
                </a:cubicBezTo>
                <a:cubicBezTo>
                  <a:pt x="1052" y="3800"/>
                  <a:pt x="1055" y="4175"/>
                  <a:pt x="1101" y="4480"/>
                </a:cubicBezTo>
                <a:cubicBezTo>
                  <a:pt x="1114" y="4568"/>
                  <a:pt x="1131" y="4645"/>
                  <a:pt x="1173" y="4669"/>
                </a:cubicBezTo>
                <a:cubicBezTo>
                  <a:pt x="1255" y="4718"/>
                  <a:pt x="1305" y="4531"/>
                  <a:pt x="1314" y="4320"/>
                </a:cubicBezTo>
                <a:cubicBezTo>
                  <a:pt x="1333" y="3880"/>
                  <a:pt x="1386" y="3311"/>
                  <a:pt x="1353" y="2878"/>
                </a:cubicBezTo>
                <a:cubicBezTo>
                  <a:pt x="1341" y="2704"/>
                  <a:pt x="1335" y="2556"/>
                  <a:pt x="1413" y="2530"/>
                </a:cubicBezTo>
                <a:cubicBezTo>
                  <a:pt x="1485" y="2506"/>
                  <a:pt x="1523" y="2703"/>
                  <a:pt x="1519" y="2916"/>
                </a:cubicBezTo>
                <a:cubicBezTo>
                  <a:pt x="1493" y="4275"/>
                  <a:pt x="1313" y="5724"/>
                  <a:pt x="1589" y="6777"/>
                </a:cubicBezTo>
                <a:cubicBezTo>
                  <a:pt x="1810" y="7623"/>
                  <a:pt x="2200" y="7972"/>
                  <a:pt x="2593" y="7939"/>
                </a:cubicBezTo>
                <a:cubicBezTo>
                  <a:pt x="2834" y="7919"/>
                  <a:pt x="3059" y="7756"/>
                  <a:pt x="3254" y="7435"/>
                </a:cubicBezTo>
                <a:close/>
              </a:path>
            </a:pathLst>
          </a:custGeom>
          <a:solidFill>
            <a:srgbClr val="FFFFFF"/>
          </a:solidFill>
          <a:ln w="25400">
            <a:solidFill>
              <a:srgbClr val="000000"/>
            </a:solidFill>
            <a:miter lim="400000"/>
          </a:ln>
        </p:spPr>
        <p:txBody>
          <a:bodyPr lIns="50800" tIns="50800" rIns="50800" bIns="50800" anchor="ctr"/>
          <a:lstStyle/>
          <a:p>
            <a:endParaRPr/>
          </a:p>
        </p:txBody>
      </p:sp>
      <p:sp>
        <p:nvSpPr>
          <p:cNvPr id="244" name="図形"/>
          <p:cNvSpPr/>
          <p:nvPr/>
        </p:nvSpPr>
        <p:spPr>
          <a:xfrm>
            <a:off x="6365541" y="9626534"/>
            <a:ext cx="1282434" cy="883320"/>
          </a:xfrm>
          <a:custGeom>
            <a:avLst/>
            <a:gdLst/>
            <a:ahLst/>
            <a:cxnLst>
              <a:cxn ang="0">
                <a:pos x="wd2" y="hd2"/>
              </a:cxn>
              <a:cxn ang="5400000">
                <a:pos x="wd2" y="hd2"/>
              </a:cxn>
              <a:cxn ang="10800000">
                <a:pos x="wd2" y="hd2"/>
              </a:cxn>
              <a:cxn ang="16200000">
                <a:pos x="wd2" y="hd2"/>
              </a:cxn>
            </a:cxnLst>
            <a:rect l="0" t="0" r="r" b="b"/>
            <a:pathLst>
              <a:path w="19146" h="20426" extrusionOk="0">
                <a:moveTo>
                  <a:pt x="567" y="4788"/>
                </a:moveTo>
                <a:cubicBezTo>
                  <a:pt x="1846" y="948"/>
                  <a:pt x="4734" y="271"/>
                  <a:pt x="7481" y="90"/>
                </a:cubicBezTo>
                <a:cubicBezTo>
                  <a:pt x="10968" y="-140"/>
                  <a:pt x="15387" y="-361"/>
                  <a:pt x="17978" y="5263"/>
                </a:cubicBezTo>
                <a:cubicBezTo>
                  <a:pt x="19954" y="9553"/>
                  <a:pt x="19377" y="15546"/>
                  <a:pt x="16596" y="18497"/>
                </a:cubicBezTo>
                <a:cubicBezTo>
                  <a:pt x="14011" y="21239"/>
                  <a:pt x="10976" y="20546"/>
                  <a:pt x="8265" y="19533"/>
                </a:cubicBezTo>
                <a:cubicBezTo>
                  <a:pt x="2977" y="17557"/>
                  <a:pt x="-1646" y="11432"/>
                  <a:pt x="567" y="4788"/>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5" name="図形"/>
          <p:cNvSpPr/>
          <p:nvPr/>
        </p:nvSpPr>
        <p:spPr>
          <a:xfrm>
            <a:off x="6768630" y="9793914"/>
            <a:ext cx="590044" cy="412175"/>
          </a:xfrm>
          <a:custGeom>
            <a:avLst/>
            <a:gdLst/>
            <a:ahLst/>
            <a:cxnLst>
              <a:cxn ang="0">
                <a:pos x="wd2" y="hd2"/>
              </a:cxn>
              <a:cxn ang="5400000">
                <a:pos x="wd2" y="hd2"/>
              </a:cxn>
              <a:cxn ang="10800000">
                <a:pos x="wd2" y="hd2"/>
              </a:cxn>
              <a:cxn ang="16200000">
                <a:pos x="wd2" y="hd2"/>
              </a:cxn>
            </a:cxnLst>
            <a:rect l="0" t="0" r="r" b="b"/>
            <a:pathLst>
              <a:path w="20260" h="20374" extrusionOk="0">
                <a:moveTo>
                  <a:pt x="60" y="8438"/>
                </a:moveTo>
                <a:cubicBezTo>
                  <a:pt x="845" y="408"/>
                  <a:pt x="6583" y="-837"/>
                  <a:pt x="11575" y="423"/>
                </a:cubicBezTo>
                <a:cubicBezTo>
                  <a:pt x="16202" y="1591"/>
                  <a:pt x="20985" y="5044"/>
                  <a:pt x="20169" y="12575"/>
                </a:cubicBezTo>
                <a:cubicBezTo>
                  <a:pt x="19521" y="18547"/>
                  <a:pt x="14706" y="20763"/>
                  <a:pt x="10111" y="20319"/>
                </a:cubicBezTo>
                <a:cubicBezTo>
                  <a:pt x="4579" y="19785"/>
                  <a:pt x="-615" y="15336"/>
                  <a:pt x="60" y="8438"/>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46" name="図形"/>
          <p:cNvSpPr/>
          <p:nvPr/>
        </p:nvSpPr>
        <p:spPr>
          <a:xfrm>
            <a:off x="8834794" y="11053352"/>
            <a:ext cx="1003280" cy="939650"/>
          </a:xfrm>
          <a:custGeom>
            <a:avLst/>
            <a:gdLst/>
            <a:ahLst/>
            <a:cxnLst>
              <a:cxn ang="0">
                <a:pos x="wd2" y="hd2"/>
              </a:cxn>
              <a:cxn ang="5400000">
                <a:pos x="wd2" y="hd2"/>
              </a:cxn>
              <a:cxn ang="10800000">
                <a:pos x="wd2" y="hd2"/>
              </a:cxn>
              <a:cxn ang="16200000">
                <a:pos x="wd2" y="hd2"/>
              </a:cxn>
            </a:cxnLst>
            <a:rect l="0" t="0" r="r" b="b"/>
            <a:pathLst>
              <a:path w="19840" h="20842" extrusionOk="0">
                <a:moveTo>
                  <a:pt x="783" y="1419"/>
                </a:moveTo>
                <a:cubicBezTo>
                  <a:pt x="1960" y="-252"/>
                  <a:pt x="4111" y="-305"/>
                  <a:pt x="5934" y="525"/>
                </a:cubicBezTo>
                <a:cubicBezTo>
                  <a:pt x="8216" y="1564"/>
                  <a:pt x="9828" y="3653"/>
                  <a:pt x="11561" y="5542"/>
                </a:cubicBezTo>
                <a:cubicBezTo>
                  <a:pt x="13958" y="8154"/>
                  <a:pt x="16705" y="10487"/>
                  <a:pt x="18635" y="13444"/>
                </a:cubicBezTo>
                <a:cubicBezTo>
                  <a:pt x="19239" y="14368"/>
                  <a:pt x="19755" y="15365"/>
                  <a:pt x="19830" y="16515"/>
                </a:cubicBezTo>
                <a:cubicBezTo>
                  <a:pt x="19959" y="18481"/>
                  <a:pt x="18778" y="20246"/>
                  <a:pt x="17065" y="20703"/>
                </a:cubicBezTo>
                <a:cubicBezTo>
                  <a:pt x="14842" y="21295"/>
                  <a:pt x="13261" y="19905"/>
                  <a:pt x="11668" y="18190"/>
                </a:cubicBezTo>
                <a:cubicBezTo>
                  <a:pt x="9745" y="16120"/>
                  <a:pt x="7612" y="13661"/>
                  <a:pt x="5434" y="11707"/>
                </a:cubicBezTo>
                <a:cubicBezTo>
                  <a:pt x="2027" y="8649"/>
                  <a:pt x="-1641" y="4861"/>
                  <a:pt x="783" y="141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7" name="図形"/>
          <p:cNvSpPr/>
          <p:nvPr/>
        </p:nvSpPr>
        <p:spPr>
          <a:xfrm>
            <a:off x="11428805" y="12582378"/>
            <a:ext cx="1153749" cy="520180"/>
          </a:xfrm>
          <a:custGeom>
            <a:avLst/>
            <a:gdLst/>
            <a:ahLst/>
            <a:cxnLst>
              <a:cxn ang="0">
                <a:pos x="wd2" y="hd2"/>
              </a:cxn>
              <a:cxn ang="5400000">
                <a:pos x="wd2" y="hd2"/>
              </a:cxn>
              <a:cxn ang="10800000">
                <a:pos x="wd2" y="hd2"/>
              </a:cxn>
              <a:cxn ang="16200000">
                <a:pos x="wd2" y="hd2"/>
              </a:cxn>
            </a:cxnLst>
            <a:rect l="0" t="0" r="r" b="b"/>
            <a:pathLst>
              <a:path w="20119" h="19447" extrusionOk="0">
                <a:moveTo>
                  <a:pt x="3865" y="44"/>
                </a:moveTo>
                <a:cubicBezTo>
                  <a:pt x="2597" y="161"/>
                  <a:pt x="1254" y="635"/>
                  <a:pt x="530" y="2837"/>
                </a:cubicBezTo>
                <a:cubicBezTo>
                  <a:pt x="-1440" y="8832"/>
                  <a:pt x="2370" y="15210"/>
                  <a:pt x="7157" y="17024"/>
                </a:cubicBezTo>
                <a:cubicBezTo>
                  <a:pt x="10796" y="18403"/>
                  <a:pt x="14582" y="21304"/>
                  <a:pt x="17902" y="17735"/>
                </a:cubicBezTo>
                <a:cubicBezTo>
                  <a:pt x="19137" y="16408"/>
                  <a:pt x="20160" y="14090"/>
                  <a:pt x="20118" y="11193"/>
                </a:cubicBezTo>
                <a:cubicBezTo>
                  <a:pt x="20083" y="8820"/>
                  <a:pt x="19316" y="6879"/>
                  <a:pt x="18368" y="5611"/>
                </a:cubicBezTo>
                <a:cubicBezTo>
                  <a:pt x="17261" y="4131"/>
                  <a:pt x="16035" y="3551"/>
                  <a:pt x="14774" y="2987"/>
                </a:cubicBezTo>
                <a:cubicBezTo>
                  <a:pt x="11265" y="1420"/>
                  <a:pt x="7531" y="-296"/>
                  <a:pt x="3865" y="44"/>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8" name="図形"/>
          <p:cNvSpPr/>
          <p:nvPr/>
        </p:nvSpPr>
        <p:spPr>
          <a:xfrm>
            <a:off x="10101061" y="12010474"/>
            <a:ext cx="1069640" cy="762230"/>
          </a:xfrm>
          <a:custGeom>
            <a:avLst/>
            <a:gdLst/>
            <a:ahLst/>
            <a:cxnLst>
              <a:cxn ang="0">
                <a:pos x="wd2" y="hd2"/>
              </a:cxn>
              <a:cxn ang="5400000">
                <a:pos x="wd2" y="hd2"/>
              </a:cxn>
              <a:cxn ang="10800000">
                <a:pos x="wd2" y="hd2"/>
              </a:cxn>
              <a:cxn ang="16200000">
                <a:pos x="wd2" y="hd2"/>
              </a:cxn>
            </a:cxnLst>
            <a:rect l="0" t="0" r="r" b="b"/>
            <a:pathLst>
              <a:path w="20809" h="20470" extrusionOk="0">
                <a:moveTo>
                  <a:pt x="294" y="3595"/>
                </a:moveTo>
                <a:cubicBezTo>
                  <a:pt x="932" y="1437"/>
                  <a:pt x="2509" y="155"/>
                  <a:pt x="4209" y="15"/>
                </a:cubicBezTo>
                <a:cubicBezTo>
                  <a:pt x="7779" y="-280"/>
                  <a:pt x="10358" y="3967"/>
                  <a:pt x="13463" y="6262"/>
                </a:cubicBezTo>
                <a:cubicBezTo>
                  <a:pt x="15459" y="7737"/>
                  <a:pt x="17790" y="8446"/>
                  <a:pt x="19389" y="10682"/>
                </a:cubicBezTo>
                <a:cubicBezTo>
                  <a:pt x="20521" y="12265"/>
                  <a:pt x="21133" y="14493"/>
                  <a:pt x="20632" y="16580"/>
                </a:cubicBezTo>
                <a:cubicBezTo>
                  <a:pt x="20153" y="18574"/>
                  <a:pt x="18796" y="19836"/>
                  <a:pt x="17292" y="20272"/>
                </a:cubicBezTo>
                <a:cubicBezTo>
                  <a:pt x="13676" y="21320"/>
                  <a:pt x="10453" y="17975"/>
                  <a:pt x="7201" y="15595"/>
                </a:cubicBezTo>
                <a:cubicBezTo>
                  <a:pt x="5318" y="14217"/>
                  <a:pt x="3281" y="13123"/>
                  <a:pt x="1775" y="11029"/>
                </a:cubicBezTo>
                <a:cubicBezTo>
                  <a:pt x="329" y="9020"/>
                  <a:pt x="-467" y="6168"/>
                  <a:pt x="294" y="359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49" name="図形"/>
          <p:cNvSpPr/>
          <p:nvPr/>
        </p:nvSpPr>
        <p:spPr>
          <a:xfrm>
            <a:off x="12896419" y="12603446"/>
            <a:ext cx="1143200" cy="492949"/>
          </a:xfrm>
          <a:custGeom>
            <a:avLst/>
            <a:gdLst/>
            <a:ahLst/>
            <a:cxnLst>
              <a:cxn ang="0">
                <a:pos x="wd2" y="hd2"/>
              </a:cxn>
              <a:cxn ang="5400000">
                <a:pos x="wd2" y="hd2"/>
              </a:cxn>
              <a:cxn ang="10800000">
                <a:pos x="wd2" y="hd2"/>
              </a:cxn>
              <a:cxn ang="16200000">
                <a:pos x="wd2" y="hd2"/>
              </a:cxn>
            </a:cxnLst>
            <a:rect l="0" t="0" r="r" b="b"/>
            <a:pathLst>
              <a:path w="21169" h="20669" extrusionOk="0">
                <a:moveTo>
                  <a:pt x="4898" y="2515"/>
                </a:moveTo>
                <a:cubicBezTo>
                  <a:pt x="8136" y="1932"/>
                  <a:pt x="11373" y="1324"/>
                  <a:pt x="14596" y="422"/>
                </a:cubicBezTo>
                <a:cubicBezTo>
                  <a:pt x="15894" y="59"/>
                  <a:pt x="17219" y="-344"/>
                  <a:pt x="18475" y="496"/>
                </a:cubicBezTo>
                <a:cubicBezTo>
                  <a:pt x="20008" y="1522"/>
                  <a:pt x="21221" y="4371"/>
                  <a:pt x="21167" y="7894"/>
                </a:cubicBezTo>
                <a:cubicBezTo>
                  <a:pt x="21124" y="10682"/>
                  <a:pt x="20264" y="12924"/>
                  <a:pt x="19278" y="14629"/>
                </a:cubicBezTo>
                <a:cubicBezTo>
                  <a:pt x="15449" y="21256"/>
                  <a:pt x="10362" y="21140"/>
                  <a:pt x="5551" y="20208"/>
                </a:cubicBezTo>
                <a:cubicBezTo>
                  <a:pt x="3889" y="19886"/>
                  <a:pt x="2138" y="19369"/>
                  <a:pt x="997" y="16617"/>
                </a:cubicBezTo>
                <a:cubicBezTo>
                  <a:pt x="-379" y="13296"/>
                  <a:pt x="-335" y="8081"/>
                  <a:pt x="1153" y="5088"/>
                </a:cubicBezTo>
                <a:cubicBezTo>
                  <a:pt x="2158" y="3067"/>
                  <a:pt x="3560" y="2756"/>
                  <a:pt x="4898" y="2515"/>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0" name="図形"/>
          <p:cNvSpPr/>
          <p:nvPr/>
        </p:nvSpPr>
        <p:spPr>
          <a:xfrm>
            <a:off x="14298849" y="12071661"/>
            <a:ext cx="1058621" cy="730153"/>
          </a:xfrm>
          <a:custGeom>
            <a:avLst/>
            <a:gdLst/>
            <a:ahLst/>
            <a:cxnLst>
              <a:cxn ang="0">
                <a:pos x="wd2" y="hd2"/>
              </a:cxn>
              <a:cxn ang="5400000">
                <a:pos x="wd2" y="hd2"/>
              </a:cxn>
              <a:cxn ang="10800000">
                <a:pos x="wd2" y="hd2"/>
              </a:cxn>
              <a:cxn ang="16200000">
                <a:pos x="wd2" y="hd2"/>
              </a:cxn>
            </a:cxnLst>
            <a:rect l="0" t="0" r="r" b="b"/>
            <a:pathLst>
              <a:path w="20961" h="21329" extrusionOk="0">
                <a:moveTo>
                  <a:pt x="7646" y="19739"/>
                </a:moveTo>
                <a:cubicBezTo>
                  <a:pt x="11605" y="17106"/>
                  <a:pt x="15786" y="14858"/>
                  <a:pt x="18903" y="10371"/>
                </a:cubicBezTo>
                <a:cubicBezTo>
                  <a:pt x="20463" y="8126"/>
                  <a:pt x="21584" y="5022"/>
                  <a:pt x="20580" y="2362"/>
                </a:cubicBezTo>
                <a:cubicBezTo>
                  <a:pt x="19943" y="675"/>
                  <a:pt x="18620" y="-91"/>
                  <a:pt x="17297" y="8"/>
                </a:cubicBezTo>
                <a:cubicBezTo>
                  <a:pt x="14919" y="186"/>
                  <a:pt x="13105" y="2821"/>
                  <a:pt x="11104" y="4680"/>
                </a:cubicBezTo>
                <a:cubicBezTo>
                  <a:pt x="8632" y="6977"/>
                  <a:pt x="5758" y="8104"/>
                  <a:pt x="3191" y="10155"/>
                </a:cubicBezTo>
                <a:cubicBezTo>
                  <a:pt x="1535" y="11479"/>
                  <a:pt x="-16" y="13433"/>
                  <a:pt x="1" y="16145"/>
                </a:cubicBezTo>
                <a:cubicBezTo>
                  <a:pt x="20" y="19294"/>
                  <a:pt x="2054" y="21509"/>
                  <a:pt x="4292" y="21317"/>
                </a:cubicBezTo>
                <a:cubicBezTo>
                  <a:pt x="5476" y="21216"/>
                  <a:pt x="6567" y="20456"/>
                  <a:pt x="7646" y="19739"/>
                </a:cubicBezTo>
                <a:close/>
              </a:path>
            </a:pathLst>
          </a:custGeom>
          <a:solidFill>
            <a:srgbClr val="D5D5D5"/>
          </a:solidFill>
          <a:ln w="25400">
            <a:solidFill>
              <a:srgbClr val="000000"/>
            </a:solidFill>
            <a:miter lim="400000"/>
          </a:ln>
        </p:spPr>
        <p:txBody>
          <a:bodyPr lIns="50800" tIns="50800" rIns="50800" bIns="50800" anchor="ctr"/>
          <a:lstStyle/>
          <a:p>
            <a:endParaRPr/>
          </a:p>
        </p:txBody>
      </p:sp>
      <p:sp>
        <p:nvSpPr>
          <p:cNvPr id="251" name="図形"/>
          <p:cNvSpPr/>
          <p:nvPr/>
        </p:nvSpPr>
        <p:spPr>
          <a:xfrm>
            <a:off x="11861689" y="12702593"/>
            <a:ext cx="358687" cy="281518"/>
          </a:xfrm>
          <a:custGeom>
            <a:avLst/>
            <a:gdLst/>
            <a:ahLst/>
            <a:cxnLst>
              <a:cxn ang="0">
                <a:pos x="wd2" y="hd2"/>
              </a:cxn>
              <a:cxn ang="5400000">
                <a:pos x="wd2" y="hd2"/>
              </a:cxn>
              <a:cxn ang="10800000">
                <a:pos x="wd2" y="hd2"/>
              </a:cxn>
              <a:cxn ang="16200000">
                <a:pos x="wd2" y="hd2"/>
              </a:cxn>
            </a:cxnLst>
            <a:rect l="0" t="0" r="r" b="b"/>
            <a:pathLst>
              <a:path w="20152" h="20239" extrusionOk="0">
                <a:moveTo>
                  <a:pt x="7953" y="19770"/>
                </a:moveTo>
                <a:cubicBezTo>
                  <a:pt x="3176" y="18308"/>
                  <a:pt x="-735" y="13515"/>
                  <a:pt x="118" y="7775"/>
                </a:cubicBezTo>
                <a:cubicBezTo>
                  <a:pt x="902" y="2498"/>
                  <a:pt x="5307" y="-144"/>
                  <a:pt x="9741" y="6"/>
                </a:cubicBezTo>
                <a:cubicBezTo>
                  <a:pt x="15657" y="205"/>
                  <a:pt x="20865" y="5298"/>
                  <a:pt x="20072" y="12022"/>
                </a:cubicBezTo>
                <a:cubicBezTo>
                  <a:pt x="19305" y="18525"/>
                  <a:pt x="13462" y="21456"/>
                  <a:pt x="7953" y="19770"/>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2" name="図形"/>
          <p:cNvSpPr/>
          <p:nvPr/>
        </p:nvSpPr>
        <p:spPr>
          <a:xfrm>
            <a:off x="10346596" y="12210224"/>
            <a:ext cx="320612" cy="237468"/>
          </a:xfrm>
          <a:custGeom>
            <a:avLst/>
            <a:gdLst/>
            <a:ahLst/>
            <a:cxnLst>
              <a:cxn ang="0">
                <a:pos x="wd2" y="hd2"/>
              </a:cxn>
              <a:cxn ang="5400000">
                <a:pos x="wd2" y="hd2"/>
              </a:cxn>
              <a:cxn ang="10800000">
                <a:pos x="wd2" y="hd2"/>
              </a:cxn>
              <a:cxn ang="16200000">
                <a:pos x="wd2" y="hd2"/>
              </a:cxn>
            </a:cxnLst>
            <a:rect l="0" t="0" r="r" b="b"/>
            <a:pathLst>
              <a:path w="18970" h="19819" extrusionOk="0">
                <a:moveTo>
                  <a:pt x="7330" y="18656"/>
                </a:moveTo>
                <a:cubicBezTo>
                  <a:pt x="2459" y="16272"/>
                  <a:pt x="-1363" y="10476"/>
                  <a:pt x="465" y="4696"/>
                </a:cubicBezTo>
                <a:cubicBezTo>
                  <a:pt x="1989" y="-124"/>
                  <a:pt x="6377" y="-697"/>
                  <a:pt x="10292" y="597"/>
                </a:cubicBezTo>
                <a:cubicBezTo>
                  <a:pt x="15699" y="2385"/>
                  <a:pt x="20237" y="7979"/>
                  <a:pt x="18648" y="14338"/>
                </a:cubicBezTo>
                <a:cubicBezTo>
                  <a:pt x="17205" y="20117"/>
                  <a:pt x="11922" y="20903"/>
                  <a:pt x="7330" y="1865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3" name="図形"/>
          <p:cNvSpPr/>
          <p:nvPr/>
        </p:nvSpPr>
        <p:spPr>
          <a:xfrm>
            <a:off x="9069752" y="11204270"/>
            <a:ext cx="299268" cy="308845"/>
          </a:xfrm>
          <a:custGeom>
            <a:avLst/>
            <a:gdLst/>
            <a:ahLst/>
            <a:cxnLst>
              <a:cxn ang="0">
                <a:pos x="wd2" y="hd2"/>
              </a:cxn>
              <a:cxn ang="5400000">
                <a:pos x="wd2" y="hd2"/>
              </a:cxn>
              <a:cxn ang="10800000">
                <a:pos x="wd2" y="hd2"/>
              </a:cxn>
              <a:cxn ang="16200000">
                <a:pos x="wd2" y="hd2"/>
              </a:cxn>
            </a:cxnLst>
            <a:rect l="0" t="0" r="r" b="b"/>
            <a:pathLst>
              <a:path w="19661" h="18670" extrusionOk="0">
                <a:moveTo>
                  <a:pt x="15535" y="17566"/>
                </a:moveTo>
                <a:cubicBezTo>
                  <a:pt x="10548" y="20338"/>
                  <a:pt x="4206" y="17614"/>
                  <a:pt x="1360" y="12494"/>
                </a:cubicBezTo>
                <a:cubicBezTo>
                  <a:pt x="-369" y="9383"/>
                  <a:pt x="-639" y="5633"/>
                  <a:pt x="1663" y="2924"/>
                </a:cubicBezTo>
                <a:cubicBezTo>
                  <a:pt x="5219" y="-1262"/>
                  <a:pt x="12201" y="-797"/>
                  <a:pt x="16436" y="3322"/>
                </a:cubicBezTo>
                <a:cubicBezTo>
                  <a:pt x="20961" y="7724"/>
                  <a:pt x="20781" y="14651"/>
                  <a:pt x="15535" y="17566"/>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4" name="図形"/>
          <p:cNvSpPr/>
          <p:nvPr/>
        </p:nvSpPr>
        <p:spPr>
          <a:xfrm>
            <a:off x="13411916" y="12747769"/>
            <a:ext cx="350453" cy="197822"/>
          </a:xfrm>
          <a:custGeom>
            <a:avLst/>
            <a:gdLst/>
            <a:ahLst/>
            <a:cxnLst>
              <a:cxn ang="0">
                <a:pos x="wd2" y="hd2"/>
              </a:cxn>
              <a:cxn ang="5400000">
                <a:pos x="wd2" y="hd2"/>
              </a:cxn>
              <a:cxn ang="10800000">
                <a:pos x="wd2" y="hd2"/>
              </a:cxn>
              <a:cxn ang="16200000">
                <a:pos x="wd2" y="hd2"/>
              </a:cxn>
            </a:cxnLst>
            <a:rect l="0" t="0" r="r" b="b"/>
            <a:pathLst>
              <a:path w="20766" h="20735" extrusionOk="0">
                <a:moveTo>
                  <a:pt x="9899" y="20711"/>
                </a:moveTo>
                <a:cubicBezTo>
                  <a:pt x="4616" y="20381"/>
                  <a:pt x="-606" y="16411"/>
                  <a:pt x="57" y="8704"/>
                </a:cubicBezTo>
                <a:cubicBezTo>
                  <a:pt x="617" y="2207"/>
                  <a:pt x="5024" y="622"/>
                  <a:pt x="9043" y="129"/>
                </a:cubicBezTo>
                <a:cubicBezTo>
                  <a:pt x="14559" y="-547"/>
                  <a:pt x="20518" y="1256"/>
                  <a:pt x="20759" y="9620"/>
                </a:cubicBezTo>
                <a:cubicBezTo>
                  <a:pt x="20994" y="17781"/>
                  <a:pt x="15375" y="21053"/>
                  <a:pt x="9899" y="20711"/>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5" name="図形"/>
          <p:cNvSpPr/>
          <p:nvPr/>
        </p:nvSpPr>
        <p:spPr>
          <a:xfrm>
            <a:off x="14726950" y="12285212"/>
            <a:ext cx="290030" cy="268681"/>
          </a:xfrm>
          <a:custGeom>
            <a:avLst/>
            <a:gdLst/>
            <a:ahLst/>
            <a:cxnLst>
              <a:cxn ang="0">
                <a:pos x="wd2" y="hd2"/>
              </a:cxn>
              <a:cxn ang="5400000">
                <a:pos x="wd2" y="hd2"/>
              </a:cxn>
              <a:cxn ang="10800000">
                <a:pos x="wd2" y="hd2"/>
              </a:cxn>
              <a:cxn ang="16200000">
                <a:pos x="wd2" y="hd2"/>
              </a:cxn>
            </a:cxnLst>
            <a:rect l="0" t="0" r="r" b="b"/>
            <a:pathLst>
              <a:path w="18666" h="19265" extrusionOk="0">
                <a:moveTo>
                  <a:pt x="938" y="14739"/>
                </a:moveTo>
                <a:cubicBezTo>
                  <a:pt x="-1488" y="9794"/>
                  <a:pt x="1022" y="3718"/>
                  <a:pt x="5827" y="1166"/>
                </a:cubicBezTo>
                <a:cubicBezTo>
                  <a:pt x="10241" y="-1178"/>
                  <a:pt x="15599" y="25"/>
                  <a:pt x="17786" y="4653"/>
                </a:cubicBezTo>
                <a:cubicBezTo>
                  <a:pt x="20112" y="9573"/>
                  <a:pt x="17604" y="15523"/>
                  <a:pt x="12884" y="18066"/>
                </a:cubicBezTo>
                <a:cubicBezTo>
                  <a:pt x="8509" y="20422"/>
                  <a:pt x="3177" y="19303"/>
                  <a:pt x="938" y="14739"/>
                </a:cubicBezTo>
                <a:close/>
              </a:path>
            </a:pathLst>
          </a:custGeom>
          <a:solidFill>
            <a:srgbClr val="929292"/>
          </a:solidFill>
          <a:ln w="25400">
            <a:solidFill>
              <a:srgbClr val="000000"/>
            </a:solidFill>
            <a:miter lim="400000"/>
          </a:ln>
        </p:spPr>
        <p:txBody>
          <a:bodyPr lIns="50800" tIns="50800" rIns="50800" bIns="50800" anchor="ctr"/>
          <a:lstStyle/>
          <a:p>
            <a:endParaRPr/>
          </a:p>
        </p:txBody>
      </p:sp>
      <p:sp>
        <p:nvSpPr>
          <p:cNvPr id="256" name="樹状突起"/>
          <p:cNvSpPr txBox="1"/>
          <p:nvPr/>
        </p:nvSpPr>
        <p:spPr>
          <a:xfrm>
            <a:off x="898272" y="9749176"/>
            <a:ext cx="16891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樹状突起</a:t>
            </a:r>
          </a:p>
        </p:txBody>
      </p:sp>
      <p:sp>
        <p:nvSpPr>
          <p:cNvPr id="257" name="軸索末端(シナプス)"/>
          <p:cNvSpPr txBox="1"/>
          <p:nvPr/>
        </p:nvSpPr>
        <p:spPr>
          <a:xfrm>
            <a:off x="15230695" y="7650282"/>
            <a:ext cx="3552090" cy="501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軸索末端(シナプス)</a:t>
            </a:r>
          </a:p>
        </p:txBody>
      </p:sp>
      <p:sp>
        <p:nvSpPr>
          <p:cNvPr id="258" name="軸索"/>
          <p:cNvSpPr txBox="1"/>
          <p:nvPr/>
        </p:nvSpPr>
        <p:spPr>
          <a:xfrm>
            <a:off x="17402330" y="12773705"/>
            <a:ext cx="9017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軸索</a:t>
            </a:r>
          </a:p>
        </p:txBody>
      </p:sp>
      <p:sp>
        <p:nvSpPr>
          <p:cNvPr id="259" name="細胞体"/>
          <p:cNvSpPr txBox="1"/>
          <p:nvPr/>
        </p:nvSpPr>
        <p:spPr>
          <a:xfrm>
            <a:off x="7542892" y="6260921"/>
            <a:ext cx="1295401" cy="501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a:latin typeface="ヒラギノ丸ゴ ProN W4"/>
                <a:ea typeface="ヒラギノ丸ゴ ProN W4"/>
                <a:cs typeface="ヒラギノ丸ゴ ProN W4"/>
                <a:sym typeface="ヒラギノ丸ゴ ProN W4"/>
              </a:defRPr>
            </a:lvl1pPr>
          </a:lstStyle>
          <a:p>
            <a:r>
              <a:t>細胞体</a:t>
            </a:r>
          </a:p>
        </p:txBody>
      </p:sp>
      <p:sp>
        <p:nvSpPr>
          <p:cNvPr id="260" name="線"/>
          <p:cNvSpPr/>
          <p:nvPr/>
        </p:nvSpPr>
        <p:spPr>
          <a:xfrm flipH="1" flipV="1">
            <a:off x="15616701" y="12086403"/>
            <a:ext cx="1539099" cy="886385"/>
          </a:xfrm>
          <a:prstGeom prst="line">
            <a:avLst/>
          </a:prstGeom>
          <a:ln w="25400">
            <a:solidFill>
              <a:srgbClr val="000000"/>
            </a:solidFill>
            <a:miter lim="400000"/>
          </a:ln>
        </p:spPr>
        <p:txBody>
          <a:bodyPr lIns="50800" tIns="50800" rIns="50800" bIns="50800" anchor="ctr"/>
          <a:lstStyle/>
          <a:p>
            <a:endParaRPr/>
          </a:p>
        </p:txBody>
      </p:sp>
      <p:sp>
        <p:nvSpPr>
          <p:cNvPr id="261" name="線"/>
          <p:cNvSpPr/>
          <p:nvPr/>
        </p:nvSpPr>
        <p:spPr>
          <a:xfrm flipV="1">
            <a:off x="16665219" y="8289252"/>
            <a:ext cx="1" cy="1283780"/>
          </a:xfrm>
          <a:prstGeom prst="line">
            <a:avLst/>
          </a:prstGeom>
          <a:ln w="25400">
            <a:solidFill>
              <a:srgbClr val="000000"/>
            </a:solidFill>
            <a:miter lim="400000"/>
          </a:ln>
        </p:spPr>
        <p:txBody>
          <a:bodyPr lIns="50800" tIns="50800" rIns="50800" bIns="50800" anchor="ctr"/>
          <a:lstStyle/>
          <a:p>
            <a:endParaRPr/>
          </a:p>
        </p:txBody>
      </p:sp>
      <p:sp>
        <p:nvSpPr>
          <p:cNvPr id="262" name="線"/>
          <p:cNvSpPr/>
          <p:nvPr/>
        </p:nvSpPr>
        <p:spPr>
          <a:xfrm flipV="1">
            <a:off x="7426595" y="6956061"/>
            <a:ext cx="590723" cy="2464283"/>
          </a:xfrm>
          <a:prstGeom prst="line">
            <a:avLst/>
          </a:prstGeom>
          <a:ln w="25400">
            <a:solidFill>
              <a:srgbClr val="000000"/>
            </a:solidFill>
            <a:miter lim="400000"/>
          </a:ln>
        </p:spPr>
        <p:txBody>
          <a:bodyPr lIns="50800" tIns="50800" rIns="50800" bIns="50800" anchor="ctr"/>
          <a:lstStyle/>
          <a:p>
            <a:endParaRPr/>
          </a:p>
        </p:txBody>
      </p:sp>
      <p:sp>
        <p:nvSpPr>
          <p:cNvPr id="263" name="線"/>
          <p:cNvSpPr/>
          <p:nvPr/>
        </p:nvSpPr>
        <p:spPr>
          <a:xfrm flipV="1">
            <a:off x="2606165" y="9002987"/>
            <a:ext cx="1643931" cy="764855"/>
          </a:xfrm>
          <a:prstGeom prst="line">
            <a:avLst/>
          </a:prstGeom>
          <a:ln w="25400">
            <a:solidFill>
              <a:srgbClr val="000000"/>
            </a:solidFill>
            <a:miter lim="400000"/>
          </a:ln>
        </p:spPr>
        <p:txBody>
          <a:bodyPr lIns="50800" tIns="50800" rIns="50800" bIns="50800" anchor="ctr"/>
          <a:lstStyle/>
          <a:p>
            <a:endParaRPr/>
          </a:p>
        </p:txBody>
      </p:sp>
      <p:sp>
        <p:nvSpPr>
          <p:cNvPr id="264" name="線"/>
          <p:cNvSpPr/>
          <p:nvPr/>
        </p:nvSpPr>
        <p:spPr>
          <a:xfrm>
            <a:off x="9421084" y="10399252"/>
            <a:ext cx="5955719" cy="1676210"/>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50800" tIns="50800" rIns="50800" bIns="50800" anchor="ctr"/>
          <a:lstStyle/>
          <a:p>
            <a:endParaRPr/>
          </a:p>
        </p:txBody>
      </p:sp>
      <p:sp>
        <p:nvSpPr>
          <p:cNvPr id="266" name="出力"/>
          <p:cNvSpPr txBox="1"/>
          <p:nvPr/>
        </p:nvSpPr>
        <p:spPr>
          <a:xfrm>
            <a:off x="17022137" y="8618224"/>
            <a:ext cx="1231107" cy="779701"/>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400" dirty="0" err="1"/>
              <a:t>出力</a:t>
            </a:r>
            <a:endParaRPr dirty="0"/>
          </a:p>
        </p:txBody>
      </p:sp>
      <p:sp>
        <p:nvSpPr>
          <p:cNvPr id="267" name="角丸四角形"/>
          <p:cNvSpPr/>
          <p:nvPr/>
        </p:nvSpPr>
        <p:spPr>
          <a:xfrm>
            <a:off x="5293216" y="6242239"/>
            <a:ext cx="1516436"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68" name="入力x1"/>
          <p:cNvSpPr txBox="1"/>
          <p:nvPr/>
        </p:nvSpPr>
        <p:spPr>
          <a:xfrm>
            <a:off x="5367358" y="6406544"/>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1</a:t>
            </a:r>
            <a:endParaRPr baseline="-5999" dirty="0">
              <a:latin typeface="Apple Chancery"/>
              <a:ea typeface="Apple Chancery"/>
              <a:cs typeface="Apple Chancery"/>
              <a:sym typeface="Apple Chancery"/>
            </a:endParaRPr>
          </a:p>
        </p:txBody>
      </p:sp>
      <p:sp>
        <p:nvSpPr>
          <p:cNvPr id="269" name="角丸四角形"/>
          <p:cNvSpPr/>
          <p:nvPr/>
        </p:nvSpPr>
        <p:spPr>
          <a:xfrm>
            <a:off x="2957627" y="762321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0" name="入力x2"/>
          <p:cNvSpPr txBox="1"/>
          <p:nvPr/>
        </p:nvSpPr>
        <p:spPr>
          <a:xfrm>
            <a:off x="3031768" y="778751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2</a:t>
            </a:r>
            <a:endParaRPr baseline="-5999" dirty="0">
              <a:latin typeface="Apple Chancery"/>
              <a:ea typeface="Apple Chancery"/>
              <a:cs typeface="Apple Chancery"/>
              <a:sym typeface="Apple Chancery"/>
            </a:endParaRPr>
          </a:p>
        </p:txBody>
      </p:sp>
      <p:sp>
        <p:nvSpPr>
          <p:cNvPr id="271" name="角丸四角形"/>
          <p:cNvSpPr/>
          <p:nvPr/>
        </p:nvSpPr>
        <p:spPr>
          <a:xfrm>
            <a:off x="3216551" y="11094652"/>
            <a:ext cx="1516435" cy="85705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2" name="入力x3"/>
          <p:cNvSpPr txBox="1"/>
          <p:nvPr/>
        </p:nvSpPr>
        <p:spPr>
          <a:xfrm>
            <a:off x="3290692" y="11258957"/>
            <a:ext cx="1170192" cy="551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latin typeface="ヒラギノ丸ゴ ProN W4"/>
                <a:ea typeface="ヒラギノ丸ゴ ProN W4"/>
                <a:cs typeface="ヒラギノ丸ゴ ProN W4"/>
                <a:sym typeface="ヒラギノ丸ゴ ProN W4"/>
              </a:defRPr>
            </a:pPr>
            <a:r>
              <a:rPr dirty="0"/>
              <a:t>入力</a:t>
            </a:r>
            <a:r>
              <a:rPr lang="en-US" dirty="0">
                <a:latin typeface="Apple Chancery"/>
                <a:ea typeface="Apple Chancery"/>
                <a:cs typeface="Apple Chancery"/>
                <a:sym typeface="Apple Chancery"/>
              </a:rPr>
              <a:t>3</a:t>
            </a:r>
            <a:endParaRPr baseline="-5999" dirty="0">
              <a:latin typeface="Apple Chancery"/>
              <a:ea typeface="Apple Chancery"/>
              <a:cs typeface="Apple Chancery"/>
              <a:sym typeface="Apple Chancery"/>
            </a:endParaRPr>
          </a:p>
        </p:txBody>
      </p:sp>
      <p:sp>
        <p:nvSpPr>
          <p:cNvPr id="273" name="電気信号が閾値を超えれば"/>
          <p:cNvSpPr txBox="1"/>
          <p:nvPr/>
        </p:nvSpPr>
        <p:spPr>
          <a:xfrm>
            <a:off x="9683408" y="9702010"/>
            <a:ext cx="5642570" cy="656590"/>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3600" dirty="0" err="1"/>
              <a:t>電気信号が閾値を超えれば</a:t>
            </a:r>
            <a:endParaRPr sz="3600" dirty="0"/>
          </a:p>
        </p:txBody>
      </p:sp>
      <p:sp>
        <p:nvSpPr>
          <p:cNvPr id="2" name="矢印: 右 1">
            <a:extLst>
              <a:ext uri="{FF2B5EF4-FFF2-40B4-BE49-F238E27FC236}">
                <a16:creationId xmlns:a16="http://schemas.microsoft.com/office/drawing/2014/main" id="{0A86C6EF-49E4-F503-04B3-BD8CEF47C49A}"/>
              </a:ext>
            </a:extLst>
          </p:cNvPr>
          <p:cNvSpPr/>
          <p:nvPr/>
        </p:nvSpPr>
        <p:spPr>
          <a:xfrm rot="4471694">
            <a:off x="5707690" y="7886723"/>
            <a:ext cx="1707443" cy="858044"/>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矢印: 右 2">
            <a:extLst>
              <a:ext uri="{FF2B5EF4-FFF2-40B4-BE49-F238E27FC236}">
                <a16:creationId xmlns:a16="http://schemas.microsoft.com/office/drawing/2014/main" id="{93605B2D-7F8F-F78C-AC50-82856722CB33}"/>
              </a:ext>
            </a:extLst>
          </p:cNvPr>
          <p:cNvSpPr/>
          <p:nvPr/>
        </p:nvSpPr>
        <p:spPr>
          <a:xfrm rot="2067872">
            <a:off x="4498205" y="8616638"/>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矢印: 右 3">
            <a:extLst>
              <a:ext uri="{FF2B5EF4-FFF2-40B4-BE49-F238E27FC236}">
                <a16:creationId xmlns:a16="http://schemas.microsoft.com/office/drawing/2014/main" id="{5E360114-C083-8168-8846-33586D914F6A}"/>
              </a:ext>
            </a:extLst>
          </p:cNvPr>
          <p:cNvSpPr/>
          <p:nvPr/>
        </p:nvSpPr>
        <p:spPr>
          <a:xfrm rot="19351231">
            <a:off x="4956778" y="10471076"/>
            <a:ext cx="1707443" cy="1182013"/>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5" name="電気信号が閾値を超えれば">
            <a:extLst>
              <a:ext uri="{FF2B5EF4-FFF2-40B4-BE49-F238E27FC236}">
                <a16:creationId xmlns:a16="http://schemas.microsoft.com/office/drawing/2014/main" id="{049A53DA-D491-843A-0986-0D74659C4D09}"/>
              </a:ext>
            </a:extLst>
          </p:cNvPr>
          <p:cNvSpPr txBox="1"/>
          <p:nvPr/>
        </p:nvSpPr>
        <p:spPr>
          <a:xfrm>
            <a:off x="6696084" y="9483940"/>
            <a:ext cx="1487587" cy="933589"/>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5400" dirty="0"/>
              <a:t>閾値</a:t>
            </a:r>
            <a:endParaRPr sz="5400" dirty="0"/>
          </a:p>
        </p:txBody>
      </p:sp>
      <p:sp>
        <p:nvSpPr>
          <p:cNvPr id="6" name="入力">
            <a:extLst>
              <a:ext uri="{FF2B5EF4-FFF2-40B4-BE49-F238E27FC236}">
                <a16:creationId xmlns:a16="http://schemas.microsoft.com/office/drawing/2014/main" id="{B75AF7C2-2CA1-C09A-62B4-6D3EBCC9E467}"/>
              </a:ext>
            </a:extLst>
          </p:cNvPr>
          <p:cNvSpPr txBox="1"/>
          <p:nvPr/>
        </p:nvSpPr>
        <p:spPr>
          <a:xfrm>
            <a:off x="1815825" y="6437373"/>
            <a:ext cx="1333698" cy="841256"/>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r>
              <a:rPr sz="4800" dirty="0" err="1"/>
              <a:t>入力</a:t>
            </a:r>
            <a:endParaRPr dirty="0"/>
          </a:p>
        </p:txBody>
      </p:sp>
      <p:sp>
        <p:nvSpPr>
          <p:cNvPr id="7" name="ニューラルネットワークとは(軽く復習)">
            <a:extLst>
              <a:ext uri="{FF2B5EF4-FFF2-40B4-BE49-F238E27FC236}">
                <a16:creationId xmlns:a16="http://schemas.microsoft.com/office/drawing/2014/main" id="{C089B0A3-34BC-B15A-AF2B-60209ECCA31E}"/>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Tree>
    <p:extLst>
      <p:ext uri="{BB962C8B-B14F-4D97-AF65-F5344CB8AC3E}">
        <p14:creationId xmlns:p14="http://schemas.microsoft.com/office/powerpoint/2010/main" val="20140296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単一のニューロンはこのようなモデルで表すことができる。"/>
          <p:cNvSpPr txBox="1"/>
          <p:nvPr/>
        </p:nvSpPr>
        <p:spPr>
          <a:xfrm>
            <a:off x="3061461" y="2671272"/>
            <a:ext cx="19813116"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dirty="0" err="1"/>
              <a:t>単一の</a:t>
            </a:r>
            <a:r>
              <a:rPr lang="ja-JP" altLang="en-US" dirty="0"/>
              <a:t>人工</a:t>
            </a:r>
            <a:r>
              <a:rPr dirty="0" err="1"/>
              <a:t>ニューロンはこのようなモデルで表すことができる</a:t>
            </a:r>
            <a:r>
              <a:rPr dirty="0"/>
              <a:t>。</a:t>
            </a:r>
          </a:p>
        </p:txBody>
      </p:sp>
      <p:sp>
        <p:nvSpPr>
          <p:cNvPr id="277" name="角丸四角形"/>
          <p:cNvSpPr/>
          <p:nvPr/>
        </p:nvSpPr>
        <p:spPr>
          <a:xfrm>
            <a:off x="2528128" y="6223000"/>
            <a:ext cx="3467732" cy="1270000"/>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8" name="角丸四角形"/>
          <p:cNvSpPr/>
          <p:nvPr/>
        </p:nvSpPr>
        <p:spPr>
          <a:xfrm>
            <a:off x="2528128" y="8486257"/>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9" name="角丸四角形"/>
          <p:cNvSpPr/>
          <p:nvPr/>
        </p:nvSpPr>
        <p:spPr>
          <a:xfrm>
            <a:off x="2528128" y="10749515"/>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80" name="楕円"/>
          <p:cNvSpPr/>
          <p:nvPr/>
        </p:nvSpPr>
        <p:spPr>
          <a:xfrm>
            <a:off x="9425857" y="6705935"/>
            <a:ext cx="6081049" cy="4830645"/>
          </a:xfrm>
          <a:prstGeom prst="ellipse">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81" name="線"/>
          <p:cNvSpPr/>
          <p:nvPr/>
        </p:nvSpPr>
        <p:spPr>
          <a:xfrm>
            <a:off x="6664791" y="6860979"/>
            <a:ext cx="2211118" cy="948818"/>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2" name="線"/>
          <p:cNvSpPr/>
          <p:nvPr/>
        </p:nvSpPr>
        <p:spPr>
          <a:xfrm>
            <a:off x="6664791" y="9215101"/>
            <a:ext cx="2193590" cy="1"/>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3" name="線"/>
          <p:cNvSpPr/>
          <p:nvPr/>
        </p:nvSpPr>
        <p:spPr>
          <a:xfrm flipV="1">
            <a:off x="6664791" y="10326326"/>
            <a:ext cx="2211718" cy="1058190"/>
          </a:xfrm>
          <a:prstGeom prst="line">
            <a:avLst/>
          </a:prstGeom>
          <a:ln w="88900">
            <a:solidFill>
              <a:srgbClr val="000000"/>
            </a:solidFill>
            <a:custDash>
              <a:ds d="200000" sp="200000"/>
            </a:custDash>
            <a:miter lim="400000"/>
            <a:tailEnd type="triangle"/>
          </a:ln>
        </p:spPr>
        <p:txBody>
          <a:bodyPr lIns="50800" tIns="50800" rIns="50800" bIns="50800" anchor="ctr"/>
          <a:lstStyle/>
          <a:p>
            <a:endParaRPr/>
          </a:p>
        </p:txBody>
      </p:sp>
      <p:sp>
        <p:nvSpPr>
          <p:cNvPr id="284" name="入力x1"/>
          <p:cNvSpPr txBox="1"/>
          <p:nvPr/>
        </p:nvSpPr>
        <p:spPr>
          <a:xfrm>
            <a:off x="3146630" y="6439680"/>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１</a:t>
            </a:r>
            <a:endParaRPr baseline="-5999" dirty="0">
              <a:latin typeface="Apple Chancery"/>
              <a:ea typeface="Apple Chancery"/>
              <a:cs typeface="Apple Chancery"/>
              <a:sym typeface="Apple Chancery"/>
            </a:endParaRPr>
          </a:p>
        </p:txBody>
      </p:sp>
      <p:sp>
        <p:nvSpPr>
          <p:cNvPr id="285" name="入力x2"/>
          <p:cNvSpPr txBox="1"/>
          <p:nvPr/>
        </p:nvSpPr>
        <p:spPr>
          <a:xfrm>
            <a:off x="3146630" y="8702938"/>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２</a:t>
            </a:r>
            <a:endParaRPr baseline="-5999" dirty="0">
              <a:latin typeface="Apple Chancery"/>
              <a:ea typeface="Apple Chancery"/>
              <a:cs typeface="Apple Chancery"/>
              <a:sym typeface="Apple Chancery"/>
            </a:endParaRPr>
          </a:p>
        </p:txBody>
      </p:sp>
      <p:sp>
        <p:nvSpPr>
          <p:cNvPr id="286" name="入力x3"/>
          <p:cNvSpPr txBox="1"/>
          <p:nvPr/>
        </p:nvSpPr>
        <p:spPr>
          <a:xfrm>
            <a:off x="3237810" y="11042396"/>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入力</a:t>
            </a:r>
            <a:r>
              <a:rPr lang="ja-JP" altLang="en-US" dirty="0">
                <a:latin typeface="Apple Chancery"/>
                <a:ea typeface="Apple Chancery"/>
                <a:cs typeface="Apple Chancery"/>
                <a:sym typeface="Apple Chancery"/>
              </a:rPr>
              <a:t>３</a:t>
            </a:r>
            <a:endParaRPr baseline="-5999" dirty="0">
              <a:latin typeface="Apple Chancery"/>
              <a:ea typeface="Apple Chancery"/>
              <a:cs typeface="Apple Chancery"/>
              <a:sym typeface="Apple Chancery"/>
            </a:endParaRPr>
          </a:p>
        </p:txBody>
      </p:sp>
      <p:sp>
        <p:nvSpPr>
          <p:cNvPr id="287" name="重みw1"/>
          <p:cNvSpPr txBox="1"/>
          <p:nvPr/>
        </p:nvSpPr>
        <p:spPr>
          <a:xfrm>
            <a:off x="7125948" y="6115237"/>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１</a:t>
            </a:r>
            <a:endParaRPr baseline="-5999" dirty="0">
              <a:latin typeface="Apple Chancery"/>
              <a:ea typeface="Apple Chancery"/>
              <a:cs typeface="Apple Chancery"/>
              <a:sym typeface="Apple Chancery"/>
            </a:endParaRPr>
          </a:p>
        </p:txBody>
      </p:sp>
      <p:sp>
        <p:nvSpPr>
          <p:cNvPr id="288" name="重みw2"/>
          <p:cNvSpPr txBox="1"/>
          <p:nvPr/>
        </p:nvSpPr>
        <p:spPr>
          <a:xfrm>
            <a:off x="6672815" y="8155509"/>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２</a:t>
            </a:r>
            <a:endParaRPr baseline="-5999" dirty="0">
              <a:latin typeface="Apple Chancery"/>
              <a:ea typeface="Apple Chancery"/>
              <a:cs typeface="Apple Chancery"/>
              <a:sym typeface="Apple Chancery"/>
            </a:endParaRPr>
          </a:p>
        </p:txBody>
      </p:sp>
      <p:sp>
        <p:nvSpPr>
          <p:cNvPr id="289" name="重みw3"/>
          <p:cNvSpPr txBox="1"/>
          <p:nvPr/>
        </p:nvSpPr>
        <p:spPr>
          <a:xfrm>
            <a:off x="7097245" y="11231941"/>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5300">
                <a:latin typeface="ヒラギノ丸ゴ ProN W4"/>
                <a:ea typeface="ヒラギノ丸ゴ ProN W4"/>
                <a:cs typeface="ヒラギノ丸ゴ ProN W4"/>
                <a:sym typeface="ヒラギノ丸ゴ ProN W4"/>
              </a:defRPr>
            </a:pPr>
            <a:r>
              <a:rPr dirty="0" err="1"/>
              <a:t>重み</a:t>
            </a:r>
            <a:r>
              <a:rPr lang="ja-JP" altLang="en-US" dirty="0">
                <a:latin typeface="Apple Chancery"/>
                <a:ea typeface="Apple Chancery"/>
                <a:cs typeface="Apple Chancery"/>
                <a:sym typeface="Apple Chancery"/>
              </a:rPr>
              <a:t>３</a:t>
            </a:r>
            <a:endParaRPr baseline="-5999" dirty="0">
              <a:latin typeface="Apple Chancery"/>
              <a:ea typeface="Apple Chancery"/>
              <a:cs typeface="Apple Chancery"/>
              <a:sym typeface="Apple Chancery"/>
            </a:endParaRPr>
          </a:p>
        </p:txBody>
      </p:sp>
      <p:sp>
        <p:nvSpPr>
          <p:cNvPr id="290" name="μ"/>
          <p:cNvSpPr txBox="1"/>
          <p:nvPr/>
        </p:nvSpPr>
        <p:spPr>
          <a:xfrm>
            <a:off x="9969719" y="8335914"/>
            <a:ext cx="2141612"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dirty="0"/>
              <a:t>入力の</a:t>
            </a:r>
            <a:endParaRPr lang="en-US" altLang="ja-JP" dirty="0"/>
          </a:p>
          <a:p>
            <a:r>
              <a:rPr lang="ja-JP" altLang="en-US" dirty="0"/>
              <a:t>合計</a:t>
            </a:r>
            <a:endParaRPr dirty="0"/>
          </a:p>
        </p:txBody>
      </p:sp>
      <p:sp>
        <p:nvSpPr>
          <p:cNvPr id="291" name="矢印"/>
          <p:cNvSpPr/>
          <p:nvPr/>
        </p:nvSpPr>
        <p:spPr>
          <a:xfrm>
            <a:off x="16462686" y="8580101"/>
            <a:ext cx="181874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2" name="角丸四角形"/>
          <p:cNvSpPr/>
          <p:nvPr/>
        </p:nvSpPr>
        <p:spPr>
          <a:xfrm>
            <a:off x="19237210" y="8580101"/>
            <a:ext cx="3467732" cy="1270001"/>
          </a:xfrm>
          <a:prstGeom prst="roundRect">
            <a:avLst>
              <a:gd name="adj" fmla="val 15000"/>
            </a:avLst>
          </a:prstGeom>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3" name="発火"/>
          <p:cNvSpPr txBox="1"/>
          <p:nvPr/>
        </p:nvSpPr>
        <p:spPr>
          <a:xfrm>
            <a:off x="20240106" y="8796781"/>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dirty="0"/>
              <a:t>出力</a:t>
            </a:r>
            <a:endParaRPr dirty="0"/>
          </a:p>
        </p:txBody>
      </p:sp>
      <p:sp>
        <p:nvSpPr>
          <p:cNvPr id="294" name="線"/>
          <p:cNvSpPr/>
          <p:nvPr/>
        </p:nvSpPr>
        <p:spPr>
          <a:xfrm flipV="1">
            <a:off x="12358012" y="6690375"/>
            <a:ext cx="1" cy="4861766"/>
          </a:xfrm>
          <a:prstGeom prst="line">
            <a:avLst/>
          </a:prstGeom>
          <a:ln w="25400">
            <a:solidFill>
              <a:srgbClr val="000000"/>
            </a:solidFill>
            <a:miter lim="400000"/>
          </a:ln>
        </p:spPr>
        <p:txBody>
          <a:bodyPr lIns="50800" tIns="50800" rIns="50800" bIns="50800" anchor="ctr"/>
          <a:lstStyle/>
          <a:p>
            <a:endParaRPr/>
          </a:p>
        </p:txBody>
      </p:sp>
      <p:sp>
        <p:nvSpPr>
          <p:cNvPr id="295" name="活性化…"/>
          <p:cNvSpPr txBox="1"/>
          <p:nvPr/>
        </p:nvSpPr>
        <p:spPr>
          <a:xfrm>
            <a:off x="12738588" y="8289791"/>
            <a:ext cx="2180084" cy="1598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latin typeface="ヒラギノ丸ゴ ProN W4"/>
                <a:ea typeface="ヒラギノ丸ゴ ProN W4"/>
                <a:cs typeface="ヒラギノ丸ゴ ProN W4"/>
                <a:sym typeface="ヒラギノ丸ゴ ProN W4"/>
              </a:defRPr>
            </a:pPr>
            <a:r>
              <a:rPr sz="5400"/>
              <a:t>活性化</a:t>
            </a:r>
          </a:p>
          <a:p>
            <a:pPr algn="l">
              <a:defRPr sz="3900">
                <a:latin typeface="ヒラギノ丸ゴ ProN W4"/>
                <a:ea typeface="ヒラギノ丸ゴ ProN W4"/>
                <a:cs typeface="ヒラギノ丸ゴ ProN W4"/>
                <a:sym typeface="ヒラギノ丸ゴ ProN W4"/>
              </a:defRPr>
            </a:pPr>
            <a:r>
              <a:rPr sz="5400"/>
              <a:t>関数</a:t>
            </a:r>
          </a:p>
        </p:txBody>
      </p:sp>
      <p:sp>
        <p:nvSpPr>
          <p:cNvPr id="2" name="ニューラルネットワークとは(軽く復習)">
            <a:extLst>
              <a:ext uri="{FF2B5EF4-FFF2-40B4-BE49-F238E27FC236}">
                <a16:creationId xmlns:a16="http://schemas.microsoft.com/office/drawing/2014/main" id="{6A332327-8E15-AFA2-EFF4-902F2F007F49}"/>
              </a:ext>
            </a:extLst>
          </p:cNvPr>
          <p:cNvSpPr txBox="1"/>
          <p:nvPr/>
        </p:nvSpPr>
        <p:spPr>
          <a:xfrm>
            <a:off x="7806184" y="444838"/>
            <a:ext cx="8771632"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ニューラルネットワークとは</a:t>
            </a:r>
            <a:endParaRPr dirty="0"/>
          </a:p>
        </p:txBody>
      </p:sp>
      <p:sp>
        <p:nvSpPr>
          <p:cNvPr id="3" name="ニューロンとパーセプトロン">
            <a:extLst>
              <a:ext uri="{FF2B5EF4-FFF2-40B4-BE49-F238E27FC236}">
                <a16:creationId xmlns:a16="http://schemas.microsoft.com/office/drawing/2014/main" id="{5CCE8B35-9E05-B6B6-3696-963EF2470EB2}"/>
              </a:ext>
            </a:extLst>
          </p:cNvPr>
          <p:cNvSpPr txBox="1"/>
          <p:nvPr/>
        </p:nvSpPr>
        <p:spPr>
          <a:xfrm>
            <a:off x="3819189" y="12634166"/>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前の層</a:t>
            </a:r>
            <a:endParaRPr dirty="0"/>
          </a:p>
        </p:txBody>
      </p:sp>
      <p:sp>
        <p:nvSpPr>
          <p:cNvPr id="4" name="ニューロンとパーセプトロン">
            <a:extLst>
              <a:ext uri="{FF2B5EF4-FFF2-40B4-BE49-F238E27FC236}">
                <a16:creationId xmlns:a16="http://schemas.microsoft.com/office/drawing/2014/main" id="{3049EC9C-2AA9-B787-52EA-F3D939B6181A}"/>
              </a:ext>
            </a:extLst>
          </p:cNvPr>
          <p:cNvSpPr txBox="1"/>
          <p:nvPr/>
        </p:nvSpPr>
        <p:spPr>
          <a:xfrm>
            <a:off x="11395575" y="12566310"/>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今の層</a:t>
            </a:r>
            <a:endParaRPr dirty="0"/>
          </a:p>
        </p:txBody>
      </p:sp>
      <p:sp>
        <p:nvSpPr>
          <p:cNvPr id="5" name="ニューロンとパーセプトロン">
            <a:extLst>
              <a:ext uri="{FF2B5EF4-FFF2-40B4-BE49-F238E27FC236}">
                <a16:creationId xmlns:a16="http://schemas.microsoft.com/office/drawing/2014/main" id="{3CD3F51F-A022-737B-8B32-7AE085DC47ED}"/>
              </a:ext>
            </a:extLst>
          </p:cNvPr>
          <p:cNvSpPr txBox="1"/>
          <p:nvPr/>
        </p:nvSpPr>
        <p:spPr>
          <a:xfrm>
            <a:off x="19727459" y="12566309"/>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dirty="0"/>
              <a:t>次の層</a:t>
            </a: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312864" y="5124530"/>
            <a:ext cx="5699539" cy="3477413"/>
          </a:xfrm>
          <a:prstGeom prst="rect">
            <a:avLst/>
          </a:prstGeom>
          <a:ln w="12700">
            <a:miter lim="400000"/>
          </a:ln>
        </p:spPr>
      </p:pic>
      <p:sp>
        <p:nvSpPr>
          <p:cNvPr id="270" name="分類"/>
          <p:cNvSpPr txBox="1"/>
          <p:nvPr/>
        </p:nvSpPr>
        <p:spPr>
          <a:xfrm>
            <a:off x="19938750" y="4318326"/>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1" name="ヒオウギアヤメorブルーフラッグ"/>
          <p:cNvSpPr txBox="1"/>
          <p:nvPr/>
        </p:nvSpPr>
        <p:spPr>
          <a:xfrm>
            <a:off x="17412974" y="6604000"/>
            <a:ext cx="6131053"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72" name="ニューラルネットワーク"/>
          <p:cNvSpPr txBox="1"/>
          <p:nvPr/>
        </p:nvSpPr>
        <p:spPr>
          <a:xfrm>
            <a:off x="9477718" y="4318326"/>
            <a:ext cx="536981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73" name="スクリーンショット 2021-04-08 12.40.20.png" descr="スクリーンショット 2021-04-08 12.40.20.png"/>
          <p:cNvPicPr>
            <a:picLocks noChangeAspect="1"/>
          </p:cNvPicPr>
          <p:nvPr/>
        </p:nvPicPr>
        <p:blipFill>
          <a:blip r:embed="rId3"/>
          <a:stretch>
            <a:fillRect/>
          </a:stretch>
        </p:blipFill>
        <p:spPr>
          <a:xfrm>
            <a:off x="357153" y="2878058"/>
            <a:ext cx="6836137" cy="7959884"/>
          </a:xfrm>
          <a:prstGeom prst="rect">
            <a:avLst/>
          </a:prstGeom>
          <a:ln w="25400">
            <a:solidFill>
              <a:srgbClr val="000000"/>
            </a:solidFill>
            <a:miter lim="400000"/>
          </a:ln>
        </p:spPr>
      </p:pic>
      <p:sp>
        <p:nvSpPr>
          <p:cNvPr id="274" name="矢印"/>
          <p:cNvSpPr/>
          <p:nvPr/>
        </p:nvSpPr>
        <p:spPr>
          <a:xfrm>
            <a:off x="7927409" y="6223000"/>
            <a:ext cx="1270001"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5" name="矢印"/>
          <p:cNvSpPr/>
          <p:nvPr/>
        </p:nvSpPr>
        <p:spPr>
          <a:xfrm>
            <a:off x="15577680" y="6223000"/>
            <a:ext cx="1270001"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アヤメのデータでの深層学習の実践"/>
          <p:cNvSpPr txBox="1"/>
          <p:nvPr/>
        </p:nvSpPr>
        <p:spPr>
          <a:xfrm>
            <a:off x="6835482" y="504280"/>
            <a:ext cx="10654285" cy="762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アヤメのデータでの深層学習の実践</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2"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x(特徴量データ)"/>
          <p:cNvSpPr txBox="1"/>
          <p:nvPr/>
        </p:nvSpPr>
        <p:spPr>
          <a:xfrm>
            <a:off x="1597487" y="2203994"/>
            <a:ext cx="29447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4" name="y(正解データ)"/>
          <p:cNvSpPr txBox="1"/>
          <p:nvPr/>
        </p:nvSpPr>
        <p:spPr>
          <a:xfrm>
            <a:off x="5029814" y="2203994"/>
            <a:ext cx="256794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5" name="x_train"/>
          <p:cNvSpPr txBox="1"/>
          <p:nvPr/>
        </p:nvSpPr>
        <p:spPr>
          <a:xfrm>
            <a:off x="2322149" y="4243491"/>
            <a:ext cx="14954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6" name="y_train"/>
          <p:cNvSpPr txBox="1"/>
          <p:nvPr/>
        </p:nvSpPr>
        <p:spPr>
          <a:xfrm>
            <a:off x="5563976" y="4243491"/>
            <a:ext cx="14996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7"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8"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09"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0"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1"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x_test"/>
          <p:cNvSpPr txBox="1"/>
          <p:nvPr/>
        </p:nvSpPr>
        <p:spPr>
          <a:xfrm>
            <a:off x="2399492" y="8821415"/>
            <a:ext cx="134074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4" name="y_test"/>
          <p:cNvSpPr txBox="1"/>
          <p:nvPr/>
        </p:nvSpPr>
        <p:spPr>
          <a:xfrm>
            <a:off x="5641319" y="11907412"/>
            <a:ext cx="13449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5"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6"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8"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9"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1"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2"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7"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8"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9"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ニューラル…"/>
          <p:cNvSpPr txBox="1"/>
          <p:nvPr/>
        </p:nvSpPr>
        <p:spPr>
          <a:xfrm>
            <a:off x="9189454" y="5125004"/>
            <a:ext cx="2574423"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rPr sz="3200" b="1" dirty="0">
                <a:solidFill>
                  <a:srgbClr val="FF0000"/>
                </a:solidFill>
              </a:rPr>
              <a:t>=</a:t>
            </a:r>
            <a:r>
              <a:rPr sz="3200" b="1" dirty="0" err="1">
                <a:solidFill>
                  <a:srgbClr val="FF0000"/>
                </a:solidFill>
              </a:rPr>
              <a:t>ニューラル</a:t>
            </a:r>
            <a:endParaRPr sz="3200" b="1" dirty="0">
              <a:solidFill>
                <a:srgbClr val="FF0000"/>
              </a:solidFill>
            </a:endParaRPr>
          </a:p>
          <a:p>
            <a:pPr defTabSz="825500">
              <a:lnSpc>
                <a:spcPct val="100000"/>
              </a:lnSpc>
              <a:defRPr sz="3100">
                <a:latin typeface="ヒラギノ角ゴ ProN W3"/>
                <a:ea typeface="ヒラギノ角ゴ ProN W3"/>
                <a:cs typeface="ヒラギノ角ゴ ProN W3"/>
                <a:sym typeface="ヒラギノ角ゴ ProN W3"/>
              </a:defRPr>
            </a:pPr>
            <a:r>
              <a:rPr sz="3200" b="1" dirty="0" err="1">
                <a:solidFill>
                  <a:srgbClr val="FF0000"/>
                </a:solidFill>
              </a:rPr>
              <a:t>ネットワーク</a:t>
            </a:r>
            <a:endParaRPr sz="3200" b="1" dirty="0">
              <a:solidFill>
                <a:srgbClr val="FF0000"/>
              </a:solidFill>
            </a:endParaRPr>
          </a:p>
        </p:txBody>
      </p:sp>
      <p:sp>
        <p:nvSpPr>
          <p:cNvPr id="231" name="深層学習の流れ"/>
          <p:cNvSpPr txBox="1"/>
          <p:nvPr/>
        </p:nvSpPr>
        <p:spPr>
          <a:xfrm>
            <a:off x="6614857" y="224279"/>
            <a:ext cx="10509287"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深層学習</a:t>
            </a:r>
            <a:r>
              <a:rPr lang="en-US" dirty="0"/>
              <a:t>(</a:t>
            </a:r>
            <a:r>
              <a:rPr lang="ja-JP" altLang="en-US" dirty="0"/>
              <a:t>機械学習</a:t>
            </a:r>
            <a:r>
              <a:rPr lang="en-US" altLang="ja-JP" dirty="0"/>
              <a:t>)</a:t>
            </a:r>
            <a:r>
              <a:rPr dirty="0"/>
              <a:t>の</a:t>
            </a:r>
            <a:r>
              <a:rPr lang="ja-JP" altLang="en-US" dirty="0"/>
              <a:t>一般的な</a:t>
            </a:r>
            <a:r>
              <a:rPr dirty="0" err="1"/>
              <a:t>流れ</a:t>
            </a:r>
            <a:endParaRPr dirty="0"/>
          </a:p>
        </p:txBody>
      </p:sp>
    </p:spTree>
    <p:extLst>
      <p:ext uri="{BB962C8B-B14F-4D97-AF65-F5344CB8AC3E}">
        <p14:creationId xmlns:p14="http://schemas.microsoft.com/office/powerpoint/2010/main" val="268932796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6560016" y="136789"/>
            <a:ext cx="10772181"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データを学習用とテスト用に分ける</a:t>
            </a:r>
            <a:endParaRPr dirty="0"/>
          </a:p>
        </p:txBody>
      </p:sp>
      <p:sp>
        <p:nvSpPr>
          <p:cNvPr id="3" name="演習4-1.txtの…">
            <a:extLst>
              <a:ext uri="{FF2B5EF4-FFF2-40B4-BE49-F238E27FC236}">
                <a16:creationId xmlns:a16="http://schemas.microsoft.com/office/drawing/2014/main" id="{FC083EDE-C722-8D57-6A63-23F48FFD14AF}"/>
              </a:ext>
            </a:extLst>
          </p:cNvPr>
          <p:cNvSpPr txBox="1"/>
          <p:nvPr/>
        </p:nvSpPr>
        <p:spPr>
          <a:xfrm>
            <a:off x="3430954" y="1570930"/>
            <a:ext cx="17030303"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en-US" dirty="0" err="1"/>
              <a:t>df</a:t>
            </a:r>
            <a:r>
              <a:rPr lang="en-US" dirty="0"/>
              <a:t> </a:t>
            </a:r>
            <a:r>
              <a:rPr lang="ja-JP" altLang="en-US" dirty="0"/>
              <a:t>の</a:t>
            </a:r>
            <a:r>
              <a:rPr lang="en-US" altLang="ja-JP" dirty="0"/>
              <a:t>80</a:t>
            </a:r>
            <a:r>
              <a:rPr lang="ja-JP" altLang="en-US" dirty="0"/>
              <a:t>個を学習用のデータ、</a:t>
            </a:r>
            <a:r>
              <a:rPr lang="en-US" altLang="ja-JP" dirty="0"/>
              <a:t>20</a:t>
            </a:r>
            <a:r>
              <a:rPr lang="ja-JP" altLang="en-US" dirty="0"/>
              <a:t>個をテスト用のデータに分けたい</a:t>
            </a:r>
            <a:endParaRPr lang="en-US" altLang="ja-JP" dirty="0"/>
          </a:p>
          <a:p>
            <a:pPr>
              <a:defRPr sz="4500">
                <a:latin typeface="Arial"/>
                <a:ea typeface="Arial"/>
                <a:cs typeface="Arial"/>
                <a:sym typeface="Arial"/>
              </a:defRPr>
            </a:pPr>
            <a:r>
              <a:rPr lang="en-US" dirty="0"/>
              <a:t>(</a:t>
            </a:r>
            <a:r>
              <a:rPr lang="ja-JP" altLang="en-US" dirty="0"/>
              <a:t>慣例的に</a:t>
            </a:r>
            <a:r>
              <a:rPr lang="en-US" altLang="ja-JP" dirty="0"/>
              <a:t>7~8</a:t>
            </a:r>
            <a:r>
              <a:rPr lang="ja-JP" altLang="en-US" dirty="0"/>
              <a:t>割を学習用に用いるのが一般的です</a:t>
            </a:r>
            <a:r>
              <a:rPr lang="en-US" dirty="0"/>
              <a:t>)</a:t>
            </a:r>
            <a:endParaRPr dirty="0"/>
          </a:p>
        </p:txBody>
      </p:sp>
      <p:sp>
        <p:nvSpPr>
          <p:cNvPr id="4" name="正方形/長方形 3">
            <a:extLst>
              <a:ext uri="{FF2B5EF4-FFF2-40B4-BE49-F238E27FC236}">
                <a16:creationId xmlns:a16="http://schemas.microsoft.com/office/drawing/2014/main" id="{4C521FF9-2C67-7977-DD34-8B54EC0FB5D7}"/>
              </a:ext>
            </a:extLst>
          </p:cNvPr>
          <p:cNvSpPr/>
          <p:nvPr/>
        </p:nvSpPr>
        <p:spPr>
          <a:xfrm>
            <a:off x="1787858" y="4746912"/>
            <a:ext cx="4899546" cy="8191166"/>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テキスト ボックス 4">
            <a:extLst>
              <a:ext uri="{FF2B5EF4-FFF2-40B4-BE49-F238E27FC236}">
                <a16:creationId xmlns:a16="http://schemas.microsoft.com/office/drawing/2014/main" id="{0020D6B4-2663-CECD-7E43-2EDFA0509BDC}"/>
              </a:ext>
            </a:extLst>
          </p:cNvPr>
          <p:cNvSpPr txBox="1"/>
          <p:nvPr/>
        </p:nvSpPr>
        <p:spPr>
          <a:xfrm>
            <a:off x="5965585"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6" name="矢印: 右 5">
            <a:extLst>
              <a:ext uri="{FF2B5EF4-FFF2-40B4-BE49-F238E27FC236}">
                <a16:creationId xmlns:a16="http://schemas.microsoft.com/office/drawing/2014/main" id="{6509350A-CC13-D791-9A03-305A2F3C8FB1}"/>
              </a:ext>
            </a:extLst>
          </p:cNvPr>
          <p:cNvSpPr/>
          <p:nvPr/>
        </p:nvSpPr>
        <p:spPr>
          <a:xfrm>
            <a:off x="11682483" y="7258100"/>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25696F3E-316E-53E0-4A66-297D6C0A15D4}"/>
              </a:ext>
            </a:extLst>
          </p:cNvPr>
          <p:cNvSpPr/>
          <p:nvPr/>
        </p:nvSpPr>
        <p:spPr>
          <a:xfrm>
            <a:off x="7588154" y="4746912"/>
            <a:ext cx="1903863" cy="8191166"/>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テキスト ボックス 7">
            <a:extLst>
              <a:ext uri="{FF2B5EF4-FFF2-40B4-BE49-F238E27FC236}">
                <a16:creationId xmlns:a16="http://schemas.microsoft.com/office/drawing/2014/main" id="{BEDB665D-4ED9-6EF6-634F-D7E023E4F414}"/>
              </a:ext>
            </a:extLst>
          </p:cNvPr>
          <p:cNvSpPr txBox="1"/>
          <p:nvPr/>
        </p:nvSpPr>
        <p:spPr>
          <a:xfrm>
            <a:off x="3986760" y="7742707"/>
            <a:ext cx="501740"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x</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0668B5AA-47E8-2934-BFBC-64FA29BD900C}"/>
              </a:ext>
            </a:extLst>
          </p:cNvPr>
          <p:cNvSpPr txBox="1"/>
          <p:nvPr/>
        </p:nvSpPr>
        <p:spPr>
          <a:xfrm>
            <a:off x="8279597" y="7742707"/>
            <a:ext cx="520976"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7200" dirty="0"/>
              <a:t>y</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0" name="正方形/長方形 9">
            <a:extLst>
              <a:ext uri="{FF2B5EF4-FFF2-40B4-BE49-F238E27FC236}">
                <a16:creationId xmlns:a16="http://schemas.microsoft.com/office/drawing/2014/main" id="{E8120E79-1EC1-C9AD-5837-065E98ED501D}"/>
              </a:ext>
            </a:extLst>
          </p:cNvPr>
          <p:cNvSpPr/>
          <p:nvPr/>
        </p:nvSpPr>
        <p:spPr>
          <a:xfrm>
            <a:off x="15360555" y="4746912"/>
            <a:ext cx="4430974" cy="610305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3C334D7D-5F03-1626-E9B7-7668BB8993EF}"/>
              </a:ext>
            </a:extLst>
          </p:cNvPr>
          <p:cNvSpPr/>
          <p:nvPr/>
        </p:nvSpPr>
        <p:spPr>
          <a:xfrm>
            <a:off x="20692280" y="4746912"/>
            <a:ext cx="1903862" cy="5884694"/>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テキスト ボックス 13">
            <a:extLst>
              <a:ext uri="{FF2B5EF4-FFF2-40B4-BE49-F238E27FC236}">
                <a16:creationId xmlns:a16="http://schemas.microsoft.com/office/drawing/2014/main" id="{6DDE5331-9B3C-D6A6-43A5-5F3727B1F027}"/>
              </a:ext>
            </a:extLst>
          </p:cNvPr>
          <p:cNvSpPr txBox="1"/>
          <p:nvPr/>
        </p:nvSpPr>
        <p:spPr>
          <a:xfrm>
            <a:off x="19124301"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5" name="テキスト ボックス 14">
            <a:extLst>
              <a:ext uri="{FF2B5EF4-FFF2-40B4-BE49-F238E27FC236}">
                <a16:creationId xmlns:a16="http://schemas.microsoft.com/office/drawing/2014/main" id="{1AFAEF44-919C-3D27-3FBE-3C959F5D23B6}"/>
              </a:ext>
            </a:extLst>
          </p:cNvPr>
          <p:cNvSpPr txBox="1"/>
          <p:nvPr/>
        </p:nvSpPr>
        <p:spPr>
          <a:xfrm>
            <a:off x="586853" y="775997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正方形/長方形 15">
            <a:extLst>
              <a:ext uri="{FF2B5EF4-FFF2-40B4-BE49-F238E27FC236}">
                <a16:creationId xmlns:a16="http://schemas.microsoft.com/office/drawing/2014/main" id="{45A7BE50-6564-FAA0-7601-BB4C1E67EDED}"/>
              </a:ext>
            </a:extLst>
          </p:cNvPr>
          <p:cNvSpPr/>
          <p:nvPr/>
        </p:nvSpPr>
        <p:spPr>
          <a:xfrm>
            <a:off x="20692279" y="11364270"/>
            <a:ext cx="1903862" cy="157380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 name="正方形/長方形 16">
            <a:extLst>
              <a:ext uri="{FF2B5EF4-FFF2-40B4-BE49-F238E27FC236}">
                <a16:creationId xmlns:a16="http://schemas.microsoft.com/office/drawing/2014/main" id="{1DA2A40C-A97E-D41B-5A55-04D8295FF585}"/>
              </a:ext>
            </a:extLst>
          </p:cNvPr>
          <p:cNvSpPr/>
          <p:nvPr/>
        </p:nvSpPr>
        <p:spPr>
          <a:xfrm>
            <a:off x="15360554" y="11364270"/>
            <a:ext cx="4430973" cy="159678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C547F3BD-130F-17D2-5E26-3CC678497CD3}"/>
              </a:ext>
            </a:extLst>
          </p:cNvPr>
          <p:cNvSpPr txBox="1"/>
          <p:nvPr/>
        </p:nvSpPr>
        <p:spPr>
          <a:xfrm>
            <a:off x="13813812" y="7474394"/>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9" name="テキスト ボックス 18">
            <a:extLst>
              <a:ext uri="{FF2B5EF4-FFF2-40B4-BE49-F238E27FC236}">
                <a16:creationId xmlns:a16="http://schemas.microsoft.com/office/drawing/2014/main" id="{EFFC9750-0F05-D043-C851-C9FB2DDCF495}"/>
              </a:ext>
            </a:extLst>
          </p:cNvPr>
          <p:cNvSpPr txBox="1"/>
          <p:nvPr/>
        </p:nvSpPr>
        <p:spPr>
          <a:xfrm>
            <a:off x="13832004" y="11616690"/>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21" name="テキスト ボックス 20">
            <a:extLst>
              <a:ext uri="{FF2B5EF4-FFF2-40B4-BE49-F238E27FC236}">
                <a16:creationId xmlns:a16="http://schemas.microsoft.com/office/drawing/2014/main" id="{4A936111-37BB-B697-5A53-62E4C0E7A905}"/>
              </a:ext>
            </a:extLst>
          </p:cNvPr>
          <p:cNvSpPr txBox="1"/>
          <p:nvPr/>
        </p:nvSpPr>
        <p:spPr>
          <a:xfrm>
            <a:off x="16654929" y="7443627"/>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2" name="テキスト ボックス 21">
            <a:extLst>
              <a:ext uri="{FF2B5EF4-FFF2-40B4-BE49-F238E27FC236}">
                <a16:creationId xmlns:a16="http://schemas.microsoft.com/office/drawing/2014/main" id="{1F58B4C8-A493-D63B-C345-3B50A64DFC04}"/>
              </a:ext>
            </a:extLst>
          </p:cNvPr>
          <p:cNvSpPr txBox="1"/>
          <p:nvPr/>
        </p:nvSpPr>
        <p:spPr>
          <a:xfrm>
            <a:off x="20718349" y="7454766"/>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3" name="テキスト ボックス 22">
            <a:extLst>
              <a:ext uri="{FF2B5EF4-FFF2-40B4-BE49-F238E27FC236}">
                <a16:creationId xmlns:a16="http://schemas.microsoft.com/office/drawing/2014/main" id="{DB230D72-9451-B358-A023-89061E2225FA}"/>
              </a:ext>
            </a:extLst>
          </p:cNvPr>
          <p:cNvSpPr txBox="1"/>
          <p:nvPr/>
        </p:nvSpPr>
        <p:spPr>
          <a:xfrm>
            <a:off x="16758508" y="11755988"/>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4" name="テキスト ボックス 23">
            <a:extLst>
              <a:ext uri="{FF2B5EF4-FFF2-40B4-BE49-F238E27FC236}">
                <a16:creationId xmlns:a16="http://schemas.microsoft.com/office/drawing/2014/main" id="{6FD3D5E8-6E35-783E-4497-3329169A4AB0}"/>
              </a:ext>
            </a:extLst>
          </p:cNvPr>
          <p:cNvSpPr txBox="1"/>
          <p:nvPr/>
        </p:nvSpPr>
        <p:spPr>
          <a:xfrm>
            <a:off x="20820266" y="11755988"/>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536183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8CDC55D6-8A1C-5933-703F-9E3977A7C104}"/>
              </a:ext>
            </a:extLst>
          </p:cNvPr>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365" name="IMG_4222.PNG" descr="IMG_4222.PNG"/>
          <p:cNvPicPr>
            <a:picLocks noChangeAspect="1"/>
          </p:cNvPicPr>
          <p:nvPr/>
        </p:nvPicPr>
        <p:blipFill>
          <a:blip r:embed="rId2"/>
          <a:srcRect l="4954" t="22582" r="5738" b="12516"/>
          <a:stretch>
            <a:fillRect/>
          </a:stretch>
        </p:blipFill>
        <p:spPr>
          <a:xfrm>
            <a:off x="727323" y="2050746"/>
            <a:ext cx="13928115" cy="5690674"/>
          </a:xfrm>
          <a:prstGeom prst="rect">
            <a:avLst/>
          </a:prstGeom>
          <a:ln w="12700">
            <a:miter lim="400000"/>
          </a:ln>
        </p:spPr>
      </p:pic>
      <p:sp>
        <p:nvSpPr>
          <p:cNvPr id="366" name="150行✖️5列"/>
          <p:cNvSpPr txBox="1"/>
          <p:nvPr/>
        </p:nvSpPr>
        <p:spPr>
          <a:xfrm>
            <a:off x="4623545" y="8150601"/>
            <a:ext cx="25952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a:t>150行✖️</a:t>
            </a:r>
            <a:r>
              <a:rPr lang="en-US" dirty="0"/>
              <a:t>6</a:t>
            </a:r>
            <a:r>
              <a:rPr dirty="0"/>
              <a:t>列</a:t>
            </a:r>
          </a:p>
        </p:txBody>
      </p:sp>
      <p:sp>
        <p:nvSpPr>
          <p:cNvPr id="367" name="変数4つ…"/>
          <p:cNvSpPr txBox="1"/>
          <p:nvPr/>
        </p:nvSpPr>
        <p:spPr>
          <a:xfrm>
            <a:off x="2886127" y="9024808"/>
            <a:ext cx="5955945"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pPr>
            <a:r>
              <a:rPr dirty="0"/>
              <a:t>変数4つ</a:t>
            </a:r>
          </a:p>
          <a:p>
            <a:pPr algn="l">
              <a:defRPr sz="3600"/>
            </a:pPr>
            <a:r>
              <a:rPr dirty="0"/>
              <a:t>　Sepal(</a:t>
            </a:r>
            <a:r>
              <a:rPr dirty="0" err="1"/>
              <a:t>がく片</a:t>
            </a:r>
            <a:r>
              <a:rPr dirty="0"/>
              <a:t>)</a:t>
            </a:r>
            <a:r>
              <a:rPr dirty="0" err="1"/>
              <a:t>の長さと幅</a:t>
            </a:r>
            <a:endParaRPr dirty="0"/>
          </a:p>
          <a:p>
            <a:pPr algn="l">
              <a:defRPr sz="3600"/>
            </a:pPr>
            <a:r>
              <a:rPr dirty="0"/>
              <a:t>　Petal(</a:t>
            </a:r>
            <a:r>
              <a:rPr dirty="0" err="1"/>
              <a:t>花びら</a:t>
            </a:r>
            <a:r>
              <a:rPr dirty="0"/>
              <a:t>)</a:t>
            </a:r>
            <a:r>
              <a:rPr dirty="0" err="1"/>
              <a:t>の長さと幅</a:t>
            </a:r>
            <a:endParaRPr dirty="0"/>
          </a:p>
        </p:txBody>
      </p:sp>
      <p:sp>
        <p:nvSpPr>
          <p:cNvPr id="368" name="正解が3種類(Versiclolor、Setosa、Virginica)"/>
          <p:cNvSpPr txBox="1"/>
          <p:nvPr/>
        </p:nvSpPr>
        <p:spPr>
          <a:xfrm>
            <a:off x="2909861" y="11122662"/>
            <a:ext cx="4159793"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pPr algn="l"/>
            <a:r>
              <a:rPr dirty="0"/>
              <a:t>正解が3種類</a:t>
            </a:r>
            <a:endParaRPr lang="en-US" dirty="0"/>
          </a:p>
          <a:p>
            <a:pPr algn="l"/>
            <a:r>
              <a:rPr lang="ja-JP" altLang="en-US" dirty="0"/>
              <a:t>   ヒオウギアヤメ</a:t>
            </a:r>
            <a:r>
              <a:rPr lang="en-US" altLang="ja-JP" dirty="0"/>
              <a:t>(0)</a:t>
            </a:r>
          </a:p>
          <a:p>
            <a:pPr algn="l"/>
            <a:r>
              <a:rPr lang="ja-JP" altLang="en-US" dirty="0"/>
              <a:t>   ブルーフラッグ</a:t>
            </a:r>
            <a:r>
              <a:rPr lang="en-US" altLang="ja-JP" dirty="0"/>
              <a:t>(1)</a:t>
            </a:r>
          </a:p>
          <a:p>
            <a:pPr algn="l"/>
            <a:r>
              <a:rPr lang="ja-JP" altLang="en-US" dirty="0"/>
              <a:t>   バージニカ</a:t>
            </a:r>
            <a:r>
              <a:rPr lang="en-US" altLang="ja-JP" dirty="0"/>
              <a:t>(</a:t>
            </a:r>
            <a:r>
              <a:rPr lang="en-US" dirty="0"/>
              <a:t>2</a:t>
            </a:r>
            <a:r>
              <a:rPr dirty="0"/>
              <a:t>)</a:t>
            </a:r>
          </a:p>
        </p:txBody>
      </p:sp>
      <p:pic>
        <p:nvPicPr>
          <p:cNvPr id="369" name="スクリーンショット 2021-01-28 14.36.04.png" descr="スクリーンショット 2021-01-28 14.36.04.png"/>
          <p:cNvPicPr>
            <a:picLocks noChangeAspect="1"/>
          </p:cNvPicPr>
          <p:nvPr/>
        </p:nvPicPr>
        <p:blipFill>
          <a:blip r:embed="rId3"/>
          <a:stretch>
            <a:fillRect/>
          </a:stretch>
        </p:blipFill>
        <p:spPr>
          <a:xfrm>
            <a:off x="11076861" y="8687721"/>
            <a:ext cx="4051789" cy="3296857"/>
          </a:xfrm>
          <a:prstGeom prst="rect">
            <a:avLst/>
          </a:prstGeom>
          <a:ln w="25400">
            <a:solidFill>
              <a:srgbClr val="000000"/>
            </a:solidFill>
            <a:miter lim="400000"/>
          </a:ln>
        </p:spPr>
      </p:pic>
      <p:sp>
        <p:nvSpPr>
          <p:cNvPr id="370" name="ヒオウギアヤメ"/>
          <p:cNvSpPr txBox="1"/>
          <p:nvPr/>
        </p:nvSpPr>
        <p:spPr>
          <a:xfrm>
            <a:off x="6825716" y="7173911"/>
            <a:ext cx="3476372"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rPr dirty="0" err="1"/>
              <a:t>ヒオウギアヤメ</a:t>
            </a:r>
            <a:endParaRPr dirty="0"/>
          </a:p>
        </p:txBody>
      </p:sp>
      <p:sp>
        <p:nvSpPr>
          <p:cNvPr id="371" name="バージ二カ"/>
          <p:cNvSpPr txBox="1"/>
          <p:nvPr/>
        </p:nvSpPr>
        <p:spPr>
          <a:xfrm>
            <a:off x="11127077" y="7173911"/>
            <a:ext cx="2506346"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t>バージ二カ</a:t>
            </a:r>
          </a:p>
        </p:txBody>
      </p:sp>
      <p:sp>
        <p:nvSpPr>
          <p:cNvPr id="372" name="ブルーフラッグ"/>
          <p:cNvSpPr txBox="1"/>
          <p:nvPr/>
        </p:nvSpPr>
        <p:spPr>
          <a:xfrm>
            <a:off x="2312195" y="7173911"/>
            <a:ext cx="3394330" cy="587376"/>
          </a:xfrm>
          <a:prstGeom prst="rect">
            <a:avLst/>
          </a:prstGeom>
          <a:ln w="3175">
            <a:solidFill>
              <a:srgbClr val="000000"/>
            </a:solidFill>
            <a:custDash>
              <a:ds d="100000" sp="200000"/>
            </a:custDash>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500"/>
              </a:spcBef>
              <a:defRPr sz="3800">
                <a:latin typeface="+mn-lt"/>
                <a:ea typeface="+mn-ea"/>
                <a:cs typeface="+mn-cs"/>
                <a:sym typeface="ヒラギノ角ゴ ProN W3"/>
              </a:defRPr>
            </a:lvl1pPr>
          </a:lstStyle>
          <a:p>
            <a:r>
              <a:t>ブルーフラッグ</a:t>
            </a:r>
          </a:p>
        </p:txBody>
      </p:sp>
      <p:pic>
        <p:nvPicPr>
          <p:cNvPr id="3" name="図 2">
            <a:extLst>
              <a:ext uri="{FF2B5EF4-FFF2-40B4-BE49-F238E27FC236}">
                <a16:creationId xmlns:a16="http://schemas.microsoft.com/office/drawing/2014/main" id="{8D40E5A2-3AEF-48B6-92B5-72353F5B6EFE}"/>
              </a:ext>
            </a:extLst>
          </p:cNvPr>
          <p:cNvPicPr>
            <a:picLocks noChangeAspect="1"/>
          </p:cNvPicPr>
          <p:nvPr/>
        </p:nvPicPr>
        <p:blipFill rotWithShape="1">
          <a:blip r:embed="rId4"/>
          <a:srcRect b="25655"/>
          <a:stretch/>
        </p:blipFill>
        <p:spPr>
          <a:xfrm>
            <a:off x="16628739" y="1818772"/>
            <a:ext cx="6800372" cy="3494904"/>
          </a:xfrm>
          <a:prstGeom prst="rect">
            <a:avLst/>
          </a:prstGeom>
        </p:spPr>
      </p:pic>
      <p:pic>
        <p:nvPicPr>
          <p:cNvPr id="5" name="図 4">
            <a:extLst>
              <a:ext uri="{FF2B5EF4-FFF2-40B4-BE49-F238E27FC236}">
                <a16:creationId xmlns:a16="http://schemas.microsoft.com/office/drawing/2014/main" id="{566BFD1E-F6EC-4E7F-AE85-2BA0671A6324}"/>
              </a:ext>
            </a:extLst>
          </p:cNvPr>
          <p:cNvPicPr>
            <a:picLocks noChangeAspect="1"/>
          </p:cNvPicPr>
          <p:nvPr/>
        </p:nvPicPr>
        <p:blipFill rotWithShape="1">
          <a:blip r:embed="rId5"/>
          <a:srcRect b="45340"/>
          <a:stretch/>
        </p:blipFill>
        <p:spPr>
          <a:xfrm>
            <a:off x="16605005" y="6520867"/>
            <a:ext cx="6824106" cy="2408658"/>
          </a:xfrm>
          <a:prstGeom prst="rect">
            <a:avLst/>
          </a:prstGeom>
        </p:spPr>
      </p:pic>
      <p:pic>
        <p:nvPicPr>
          <p:cNvPr id="7" name="図 6">
            <a:extLst>
              <a:ext uri="{FF2B5EF4-FFF2-40B4-BE49-F238E27FC236}">
                <a16:creationId xmlns:a16="http://schemas.microsoft.com/office/drawing/2014/main" id="{4ED2AB06-F0CD-4D13-A28A-9682C75588D9}"/>
              </a:ext>
            </a:extLst>
          </p:cNvPr>
          <p:cNvPicPr>
            <a:picLocks noChangeAspect="1"/>
          </p:cNvPicPr>
          <p:nvPr/>
        </p:nvPicPr>
        <p:blipFill>
          <a:blip r:embed="rId6"/>
          <a:stretch>
            <a:fillRect/>
          </a:stretch>
        </p:blipFill>
        <p:spPr>
          <a:xfrm>
            <a:off x="16628739" y="10336150"/>
            <a:ext cx="6890073" cy="3036565"/>
          </a:xfrm>
          <a:prstGeom prst="rect">
            <a:avLst/>
          </a:prstGeom>
        </p:spPr>
      </p:pic>
      <p:sp>
        <p:nvSpPr>
          <p:cNvPr id="8" name="正方形/長方形 7">
            <a:extLst>
              <a:ext uri="{FF2B5EF4-FFF2-40B4-BE49-F238E27FC236}">
                <a16:creationId xmlns:a16="http://schemas.microsoft.com/office/drawing/2014/main" id="{32EED181-5FCA-491B-BA00-12ACB94E790F}"/>
              </a:ext>
            </a:extLst>
          </p:cNvPr>
          <p:cNvSpPr/>
          <p:nvPr/>
        </p:nvSpPr>
        <p:spPr>
          <a:xfrm>
            <a:off x="16628739" y="1818772"/>
            <a:ext cx="6890073" cy="1155394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66A96299-CF3F-4290-8E9B-8E08DF829C65}"/>
              </a:ext>
            </a:extLst>
          </p:cNvPr>
          <p:cNvSpPr txBox="1"/>
          <p:nvPr/>
        </p:nvSpPr>
        <p:spPr>
          <a:xfrm>
            <a:off x="19700565" y="5474504"/>
            <a:ext cx="3164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600" b="1" dirty="0"/>
              <a:t>・</a:t>
            </a:r>
            <a:endParaRPr lang="en-US" altLang="ja-JP" sz="1600" b="1" dirty="0"/>
          </a:p>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p>
        </p:txBody>
      </p:sp>
      <p:sp>
        <p:nvSpPr>
          <p:cNvPr id="29" name="テキスト ボックス 28">
            <a:extLst>
              <a:ext uri="{FF2B5EF4-FFF2-40B4-BE49-F238E27FC236}">
                <a16:creationId xmlns:a16="http://schemas.microsoft.com/office/drawing/2014/main" id="{61A8A592-2225-43F2-A9FF-44E02772D624}"/>
              </a:ext>
            </a:extLst>
          </p:cNvPr>
          <p:cNvSpPr txBox="1"/>
          <p:nvPr/>
        </p:nvSpPr>
        <p:spPr>
          <a:xfrm>
            <a:off x="19700070" y="9212209"/>
            <a:ext cx="3164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1600" b="1" dirty="0"/>
              <a:t>・</a:t>
            </a:r>
            <a:endParaRPr lang="en-US" altLang="ja-JP" sz="1600" b="1" dirty="0"/>
          </a:p>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p>
        </p:txBody>
      </p:sp>
      <p:sp>
        <p:nvSpPr>
          <p:cNvPr id="2" name="スライド番号プレースホルダー 1">
            <a:extLst>
              <a:ext uri="{FF2B5EF4-FFF2-40B4-BE49-F238E27FC236}">
                <a16:creationId xmlns:a16="http://schemas.microsoft.com/office/drawing/2014/main" id="{83A99D23-1817-D59F-1C2B-2E83ECF59B62}"/>
              </a:ext>
            </a:extLst>
          </p:cNvPr>
          <p:cNvSpPr>
            <a:spLocks noGrp="1"/>
          </p:cNvSpPr>
          <p:nvPr>
            <p:ph type="sldNum" sz="quarter" idx="2"/>
          </p:nvPr>
        </p:nvSpPr>
        <p:spPr/>
        <p:txBody>
          <a:bodyPr/>
          <a:lstStyle/>
          <a:p>
            <a:fld id="{86CB4B4D-7CA3-9044-876B-883B54F8677D}" type="slidenum">
              <a:rPr lang="en-US" altLang="ja-JP" smtClean="0"/>
              <a:t>4</a:t>
            </a:fld>
            <a:endParaRPr lang="ja-JP" altLang="en-US"/>
          </a:p>
        </p:txBody>
      </p:sp>
      <p:sp>
        <p:nvSpPr>
          <p:cNvPr id="6" name="ロジスティック回帰分析にトライしよう">
            <a:extLst>
              <a:ext uri="{FF2B5EF4-FFF2-40B4-BE49-F238E27FC236}">
                <a16:creationId xmlns:a16="http://schemas.microsoft.com/office/drawing/2014/main" id="{D14F1B13-A556-D7BB-914E-6FBB85731A85}"/>
              </a:ext>
            </a:extLst>
          </p:cNvPr>
          <p:cNvSpPr txBox="1"/>
          <p:nvPr/>
        </p:nvSpPr>
        <p:spPr>
          <a:xfrm>
            <a:off x="5664584" y="324932"/>
            <a:ext cx="13086037"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rPr dirty="0" err="1"/>
              <a:t>ロジスティック回帰分析にトライしよう</a:t>
            </a:r>
            <a:endParaRPr dirty="0"/>
          </a:p>
        </p:txBody>
      </p:sp>
      <p:sp>
        <p:nvSpPr>
          <p:cNvPr id="364" name="あやめのデータ(iris.csv)"/>
          <p:cNvSpPr txBox="1"/>
          <p:nvPr/>
        </p:nvSpPr>
        <p:spPr>
          <a:xfrm>
            <a:off x="5025214" y="1602025"/>
            <a:ext cx="454932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rPr dirty="0" err="1"/>
              <a:t>あやめのデータ</a:t>
            </a:r>
            <a:r>
              <a:rPr dirty="0"/>
              <a:t>(</a:t>
            </a:r>
            <a:r>
              <a:rPr lang="en-US" dirty="0"/>
              <a:t>2</a:t>
            </a:r>
            <a:r>
              <a:rPr dirty="0"/>
              <a:t>.csv)</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3033B46-A11A-D901-1F79-620F741E4F83}"/>
              </a:ext>
            </a:extLst>
          </p:cNvPr>
          <p:cNvSpPr/>
          <p:nvPr/>
        </p:nvSpPr>
        <p:spPr>
          <a:xfrm>
            <a:off x="21074420" y="4746912"/>
            <a:ext cx="1903862" cy="5884694"/>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8" name="正方形/長方形 27">
            <a:extLst>
              <a:ext uri="{FF2B5EF4-FFF2-40B4-BE49-F238E27FC236}">
                <a16:creationId xmlns:a16="http://schemas.microsoft.com/office/drawing/2014/main" id="{843983DA-75F0-470F-9FD3-A73577B4557A}"/>
              </a:ext>
            </a:extLst>
          </p:cNvPr>
          <p:cNvSpPr/>
          <p:nvPr/>
        </p:nvSpPr>
        <p:spPr>
          <a:xfrm>
            <a:off x="21074419" y="4746912"/>
            <a:ext cx="1903862"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正方形/長方形 8">
            <a:extLst>
              <a:ext uri="{FF2B5EF4-FFF2-40B4-BE49-F238E27FC236}">
                <a16:creationId xmlns:a16="http://schemas.microsoft.com/office/drawing/2014/main" id="{CBF22F04-668D-AC8F-C50D-579EB2F62A3C}"/>
              </a:ext>
            </a:extLst>
          </p:cNvPr>
          <p:cNvSpPr/>
          <p:nvPr/>
        </p:nvSpPr>
        <p:spPr>
          <a:xfrm>
            <a:off x="15742695" y="4746912"/>
            <a:ext cx="4430974" cy="6103058"/>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7" name="正方形/長方形 26">
            <a:extLst>
              <a:ext uri="{FF2B5EF4-FFF2-40B4-BE49-F238E27FC236}">
                <a16:creationId xmlns:a16="http://schemas.microsoft.com/office/drawing/2014/main" id="{93513EF4-071B-D970-52E6-88E040A5C83C}"/>
              </a:ext>
            </a:extLst>
          </p:cNvPr>
          <p:cNvSpPr/>
          <p:nvPr/>
        </p:nvSpPr>
        <p:spPr>
          <a:xfrm>
            <a:off x="15742694" y="4746912"/>
            <a:ext cx="4430973"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78" name="ライブラリのインストールとデータの読み込み・加工"/>
          <p:cNvSpPr txBox="1"/>
          <p:nvPr/>
        </p:nvSpPr>
        <p:spPr>
          <a:xfrm>
            <a:off x="6560016" y="136789"/>
            <a:ext cx="10772181"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データを学習用とテスト用に分ける</a:t>
            </a:r>
            <a:endParaRPr dirty="0"/>
          </a:p>
        </p:txBody>
      </p:sp>
      <p:sp>
        <p:nvSpPr>
          <p:cNvPr id="279" name="演習4-1.txtの…"/>
          <p:cNvSpPr txBox="1"/>
          <p:nvPr/>
        </p:nvSpPr>
        <p:spPr>
          <a:xfrm>
            <a:off x="3789470" y="1276347"/>
            <a:ext cx="16613522" cy="1972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latin typeface="Arial"/>
                <a:ea typeface="Arial"/>
                <a:cs typeface="Arial"/>
                <a:sym typeface="Arial"/>
              </a:defRPr>
            </a:pPr>
            <a:r>
              <a:rPr lang="en-US" dirty="0" err="1"/>
              <a:t>df</a:t>
            </a:r>
            <a:r>
              <a:rPr lang="en-US" dirty="0"/>
              <a:t> : 100</a:t>
            </a:r>
            <a:r>
              <a:rPr lang="ja-JP" altLang="en-US" dirty="0"/>
              <a:t>行のヒオウギアヤメとブルーフラッグのデータ</a:t>
            </a:r>
            <a:endParaRPr lang="en-US" altLang="ja-JP" dirty="0"/>
          </a:p>
          <a:p>
            <a:pPr algn="l">
              <a:defRPr sz="4500">
                <a:latin typeface="Arial"/>
                <a:ea typeface="Arial"/>
                <a:cs typeface="Arial"/>
                <a:sym typeface="Arial"/>
              </a:defRPr>
            </a:pPr>
            <a:r>
              <a:rPr lang="ja-JP" altLang="en-US" dirty="0"/>
              <a:t>　　</a:t>
            </a:r>
            <a:r>
              <a:rPr lang="en-US" altLang="ja-JP" dirty="0"/>
              <a:t>1~50</a:t>
            </a:r>
            <a:r>
              <a:rPr lang="ja-JP" altLang="en-US" dirty="0"/>
              <a:t>行目がヒオウギアヤメ、</a:t>
            </a:r>
            <a:r>
              <a:rPr lang="en-US" altLang="ja-JP" dirty="0"/>
              <a:t>51~100</a:t>
            </a:r>
            <a:r>
              <a:rPr lang="ja-JP" altLang="en-US" dirty="0"/>
              <a:t>行目がブルーフラッグ</a:t>
            </a:r>
            <a:endParaRPr lang="en-US" altLang="ja-JP" dirty="0"/>
          </a:p>
          <a:p>
            <a:pPr algn="l">
              <a:defRPr sz="4500">
                <a:latin typeface="Arial"/>
                <a:ea typeface="Arial"/>
                <a:cs typeface="Arial"/>
                <a:sym typeface="Arial"/>
              </a:defRPr>
            </a:pPr>
            <a:r>
              <a:rPr lang="ja-JP" altLang="en-US" dirty="0"/>
              <a:t>→そのままではテスト用データはすべてブルーフラッグ</a:t>
            </a:r>
            <a:endParaRPr dirty="0"/>
          </a:p>
        </p:txBody>
      </p:sp>
      <p:sp>
        <p:nvSpPr>
          <p:cNvPr id="2" name="正方形/長方形 1">
            <a:extLst>
              <a:ext uri="{FF2B5EF4-FFF2-40B4-BE49-F238E27FC236}">
                <a16:creationId xmlns:a16="http://schemas.microsoft.com/office/drawing/2014/main" id="{F76A7D44-C230-C616-1C1D-8C470742B2A3}"/>
              </a:ext>
            </a:extLst>
          </p:cNvPr>
          <p:cNvSpPr/>
          <p:nvPr/>
        </p:nvSpPr>
        <p:spPr>
          <a:xfrm>
            <a:off x="1787858" y="4746912"/>
            <a:ext cx="4899546" cy="8191166"/>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036B3589-6E2D-E270-FC61-96828073649F}"/>
              </a:ext>
            </a:extLst>
          </p:cNvPr>
          <p:cNvSpPr txBox="1"/>
          <p:nvPr/>
        </p:nvSpPr>
        <p:spPr>
          <a:xfrm>
            <a:off x="5965585"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5" name="矢印: 右 4">
            <a:extLst>
              <a:ext uri="{FF2B5EF4-FFF2-40B4-BE49-F238E27FC236}">
                <a16:creationId xmlns:a16="http://schemas.microsoft.com/office/drawing/2014/main" id="{E99D3740-43AE-CC39-9902-5AE8CC34AA93}"/>
              </a:ext>
            </a:extLst>
          </p:cNvPr>
          <p:cNvSpPr/>
          <p:nvPr/>
        </p:nvSpPr>
        <p:spPr>
          <a:xfrm>
            <a:off x="11682483" y="7258100"/>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正方形/長方形 5">
            <a:extLst>
              <a:ext uri="{FF2B5EF4-FFF2-40B4-BE49-F238E27FC236}">
                <a16:creationId xmlns:a16="http://schemas.microsoft.com/office/drawing/2014/main" id="{CB81DD05-9D2A-4714-C18C-B78E289DA546}"/>
              </a:ext>
            </a:extLst>
          </p:cNvPr>
          <p:cNvSpPr/>
          <p:nvPr/>
        </p:nvSpPr>
        <p:spPr>
          <a:xfrm>
            <a:off x="7588154" y="4746912"/>
            <a:ext cx="1903863" cy="8191166"/>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テキスト ボックス 10">
            <a:extLst>
              <a:ext uri="{FF2B5EF4-FFF2-40B4-BE49-F238E27FC236}">
                <a16:creationId xmlns:a16="http://schemas.microsoft.com/office/drawing/2014/main" id="{B0EDAB3A-BB1B-F612-878E-396F233406F8}"/>
              </a:ext>
            </a:extLst>
          </p:cNvPr>
          <p:cNvSpPr txBox="1"/>
          <p:nvPr/>
        </p:nvSpPr>
        <p:spPr>
          <a:xfrm>
            <a:off x="19124301" y="3299632"/>
            <a:ext cx="870431"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df</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2" name="テキスト ボックス 11">
            <a:extLst>
              <a:ext uri="{FF2B5EF4-FFF2-40B4-BE49-F238E27FC236}">
                <a16:creationId xmlns:a16="http://schemas.microsoft.com/office/drawing/2014/main" id="{4ACC8DC7-E749-0FA5-7714-074A25801BB9}"/>
              </a:ext>
            </a:extLst>
          </p:cNvPr>
          <p:cNvSpPr txBox="1"/>
          <p:nvPr/>
        </p:nvSpPr>
        <p:spPr>
          <a:xfrm>
            <a:off x="586853" y="775997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3" name="正方形/長方形 12">
            <a:extLst>
              <a:ext uri="{FF2B5EF4-FFF2-40B4-BE49-F238E27FC236}">
                <a16:creationId xmlns:a16="http://schemas.microsoft.com/office/drawing/2014/main" id="{F6C004E9-47C1-20CB-BC90-5A66B7B16BE8}"/>
              </a:ext>
            </a:extLst>
          </p:cNvPr>
          <p:cNvSpPr/>
          <p:nvPr/>
        </p:nvSpPr>
        <p:spPr>
          <a:xfrm>
            <a:off x="21074419" y="11364270"/>
            <a:ext cx="1903862" cy="1573807"/>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57ACD12C-44D5-EC11-CE84-E61497A47567}"/>
              </a:ext>
            </a:extLst>
          </p:cNvPr>
          <p:cNvSpPr/>
          <p:nvPr/>
        </p:nvSpPr>
        <p:spPr>
          <a:xfrm>
            <a:off x="15742694" y="11364270"/>
            <a:ext cx="4430973" cy="1596787"/>
          </a:xfrm>
          <a:prstGeom prst="rect">
            <a:avLst/>
          </a:prstGeom>
          <a:solidFill>
            <a:schemeClr val="accent4">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BB76DEE-9E52-0A53-E9E3-2A2DC3091337}"/>
              </a:ext>
            </a:extLst>
          </p:cNvPr>
          <p:cNvSpPr txBox="1"/>
          <p:nvPr/>
        </p:nvSpPr>
        <p:spPr>
          <a:xfrm>
            <a:off x="13748990" y="6621173"/>
            <a:ext cx="152855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テキスト ボックス 15">
            <a:extLst>
              <a:ext uri="{FF2B5EF4-FFF2-40B4-BE49-F238E27FC236}">
                <a16:creationId xmlns:a16="http://schemas.microsoft.com/office/drawing/2014/main" id="{4530DB0B-C063-D228-4FD6-6482D8F74B87}"/>
              </a:ext>
            </a:extLst>
          </p:cNvPr>
          <p:cNvSpPr txBox="1"/>
          <p:nvPr/>
        </p:nvSpPr>
        <p:spPr>
          <a:xfrm>
            <a:off x="13644042" y="11399993"/>
            <a:ext cx="173844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7" name="テキスト ボックス 16">
            <a:extLst>
              <a:ext uri="{FF2B5EF4-FFF2-40B4-BE49-F238E27FC236}">
                <a16:creationId xmlns:a16="http://schemas.microsoft.com/office/drawing/2014/main" id="{2F2CACBC-0FEC-4690-FA78-3061D1B5104B}"/>
              </a:ext>
            </a:extLst>
          </p:cNvPr>
          <p:cNvSpPr txBox="1"/>
          <p:nvPr/>
        </p:nvSpPr>
        <p:spPr>
          <a:xfrm>
            <a:off x="17037069" y="7443627"/>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8" name="テキスト ボックス 17">
            <a:extLst>
              <a:ext uri="{FF2B5EF4-FFF2-40B4-BE49-F238E27FC236}">
                <a16:creationId xmlns:a16="http://schemas.microsoft.com/office/drawing/2014/main" id="{30EECAA2-219D-4D6A-140B-465C6EDE3A44}"/>
              </a:ext>
            </a:extLst>
          </p:cNvPr>
          <p:cNvSpPr txBox="1"/>
          <p:nvPr/>
        </p:nvSpPr>
        <p:spPr>
          <a:xfrm>
            <a:off x="21100489" y="7454766"/>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9" name="テキスト ボックス 18">
            <a:extLst>
              <a:ext uri="{FF2B5EF4-FFF2-40B4-BE49-F238E27FC236}">
                <a16:creationId xmlns:a16="http://schemas.microsoft.com/office/drawing/2014/main" id="{D2EF51DF-FC3A-3CB5-A5C8-16C2BB436B2A}"/>
              </a:ext>
            </a:extLst>
          </p:cNvPr>
          <p:cNvSpPr txBox="1"/>
          <p:nvPr/>
        </p:nvSpPr>
        <p:spPr>
          <a:xfrm>
            <a:off x="17140648" y="11755988"/>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0" name="テキスト ボックス 19">
            <a:extLst>
              <a:ext uri="{FF2B5EF4-FFF2-40B4-BE49-F238E27FC236}">
                <a16:creationId xmlns:a16="http://schemas.microsoft.com/office/drawing/2014/main" id="{D7ED0B47-A29E-E824-DCBC-C223679CEA3D}"/>
              </a:ext>
            </a:extLst>
          </p:cNvPr>
          <p:cNvSpPr txBox="1"/>
          <p:nvPr/>
        </p:nvSpPr>
        <p:spPr>
          <a:xfrm>
            <a:off x="21202406" y="11755988"/>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1" name="正方形/長方形 20">
            <a:extLst>
              <a:ext uri="{FF2B5EF4-FFF2-40B4-BE49-F238E27FC236}">
                <a16:creationId xmlns:a16="http://schemas.microsoft.com/office/drawing/2014/main" id="{B0B6E031-E0BF-6BFE-A57B-4518A2E7E6D0}"/>
              </a:ext>
            </a:extLst>
          </p:cNvPr>
          <p:cNvSpPr/>
          <p:nvPr/>
        </p:nvSpPr>
        <p:spPr>
          <a:xfrm>
            <a:off x="1787858" y="4746912"/>
            <a:ext cx="4899545"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2" name="正方形/長方形 21">
            <a:extLst>
              <a:ext uri="{FF2B5EF4-FFF2-40B4-BE49-F238E27FC236}">
                <a16:creationId xmlns:a16="http://schemas.microsoft.com/office/drawing/2014/main" id="{22A99BB4-FE45-BDAF-8CD5-EDC3BB357391}"/>
              </a:ext>
            </a:extLst>
          </p:cNvPr>
          <p:cNvSpPr/>
          <p:nvPr/>
        </p:nvSpPr>
        <p:spPr>
          <a:xfrm>
            <a:off x="7588153" y="4746912"/>
            <a:ext cx="1903863" cy="433445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3" name="テキスト ボックス 22">
            <a:extLst>
              <a:ext uri="{FF2B5EF4-FFF2-40B4-BE49-F238E27FC236}">
                <a16:creationId xmlns:a16="http://schemas.microsoft.com/office/drawing/2014/main" id="{3908E189-CBED-8B27-F249-F3F18D507369}"/>
              </a:ext>
            </a:extLst>
          </p:cNvPr>
          <p:cNvSpPr txBox="1"/>
          <p:nvPr/>
        </p:nvSpPr>
        <p:spPr>
          <a:xfrm>
            <a:off x="4200781" y="6702425"/>
            <a:ext cx="441146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ヒオウギアヤメ</a:t>
            </a:r>
          </a:p>
        </p:txBody>
      </p:sp>
      <p:sp>
        <p:nvSpPr>
          <p:cNvPr id="24" name="テキスト ボックス 23">
            <a:extLst>
              <a:ext uri="{FF2B5EF4-FFF2-40B4-BE49-F238E27FC236}">
                <a16:creationId xmlns:a16="http://schemas.microsoft.com/office/drawing/2014/main" id="{4841FA42-B1F8-6370-735B-1C8ED0C48C26}"/>
              </a:ext>
            </a:extLst>
          </p:cNvPr>
          <p:cNvSpPr txBox="1"/>
          <p:nvPr/>
        </p:nvSpPr>
        <p:spPr>
          <a:xfrm>
            <a:off x="4128620" y="10466275"/>
            <a:ext cx="441146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ブルーフラッグ</a:t>
            </a:r>
          </a:p>
        </p:txBody>
      </p:sp>
      <p:sp>
        <p:nvSpPr>
          <p:cNvPr id="25" name="テキスト ボックス 24">
            <a:extLst>
              <a:ext uri="{FF2B5EF4-FFF2-40B4-BE49-F238E27FC236}">
                <a16:creationId xmlns:a16="http://schemas.microsoft.com/office/drawing/2014/main" id="{AFA223D9-EB67-8821-F8D1-DA83FA1E734C}"/>
              </a:ext>
            </a:extLst>
          </p:cNvPr>
          <p:cNvSpPr txBox="1"/>
          <p:nvPr/>
        </p:nvSpPr>
        <p:spPr>
          <a:xfrm>
            <a:off x="13456083" y="7708680"/>
            <a:ext cx="2114366"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err="1"/>
              <a:t>df</a:t>
            </a:r>
            <a:r>
              <a:rPr lang="en-US" altLang="ja-JP" sz="4400" dirty="0"/>
              <a:t>[0:80]</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6" name="テキスト ボックス 25">
            <a:extLst>
              <a:ext uri="{FF2B5EF4-FFF2-40B4-BE49-F238E27FC236}">
                <a16:creationId xmlns:a16="http://schemas.microsoft.com/office/drawing/2014/main" id="{AF757626-4DA9-BFFC-A59A-2C2A98CE2C11}"/>
              </a:ext>
            </a:extLst>
          </p:cNvPr>
          <p:cNvSpPr txBox="1"/>
          <p:nvPr/>
        </p:nvSpPr>
        <p:spPr>
          <a:xfrm>
            <a:off x="13256228" y="12111983"/>
            <a:ext cx="254695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err="1"/>
              <a:t>df</a:t>
            </a:r>
            <a:r>
              <a:rPr lang="en-US" altLang="ja-JP" sz="4400" dirty="0"/>
              <a:t>[80:100]</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2985275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7270334" y="1432319"/>
            <a:ext cx="10762563" cy="725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en-US" dirty="0"/>
              <a:t>rand = </a:t>
            </a:r>
            <a:r>
              <a:rPr lang="en-US" dirty="0" err="1"/>
              <a:t>df.sample</a:t>
            </a:r>
            <a:r>
              <a:rPr lang="en-US" dirty="0"/>
              <a:t>(n=100,random_state=1)</a:t>
            </a:r>
            <a:endParaRPr dirty="0"/>
          </a:p>
        </p:txBody>
      </p:sp>
      <p:sp>
        <p:nvSpPr>
          <p:cNvPr id="2" name="演習4-1.txtの…">
            <a:extLst>
              <a:ext uri="{FF2B5EF4-FFF2-40B4-BE49-F238E27FC236}">
                <a16:creationId xmlns:a16="http://schemas.microsoft.com/office/drawing/2014/main" id="{BC4A0E2F-4956-C854-1698-F176ABB515A0}"/>
              </a:ext>
            </a:extLst>
          </p:cNvPr>
          <p:cNvSpPr txBox="1"/>
          <p:nvPr/>
        </p:nvSpPr>
        <p:spPr>
          <a:xfrm>
            <a:off x="4441045" y="2239255"/>
            <a:ext cx="16421162"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latin typeface="Arial"/>
                <a:ea typeface="Arial"/>
                <a:cs typeface="Arial"/>
                <a:sym typeface="Arial"/>
              </a:defRPr>
            </a:pPr>
            <a:r>
              <a:rPr lang="ja-JP" altLang="en-US" dirty="0"/>
              <a:t>データフレーム</a:t>
            </a:r>
            <a:r>
              <a:rPr lang="en-US" altLang="ja-JP" dirty="0"/>
              <a:t>.sample(n=</a:t>
            </a:r>
            <a:r>
              <a:rPr lang="ja-JP" altLang="en-US" dirty="0"/>
              <a:t>取り出したい数</a:t>
            </a:r>
            <a:r>
              <a:rPr lang="en-US" altLang="ja-JP" dirty="0"/>
              <a:t>,</a:t>
            </a:r>
            <a:r>
              <a:rPr lang="en-US" altLang="ja-JP" dirty="0" err="1"/>
              <a:t>random_state</a:t>
            </a:r>
            <a:r>
              <a:rPr lang="en-US" altLang="ja-JP" dirty="0"/>
              <a:t>=</a:t>
            </a:r>
            <a:r>
              <a:rPr lang="ja-JP" altLang="en-US" dirty="0"/>
              <a:t>数字</a:t>
            </a:r>
            <a:r>
              <a:rPr lang="en-US" altLang="ja-JP" dirty="0"/>
              <a:t>)</a:t>
            </a:r>
          </a:p>
          <a:p>
            <a:pPr>
              <a:defRPr sz="4500">
                <a:latin typeface="Arial"/>
                <a:ea typeface="Arial"/>
                <a:cs typeface="Arial"/>
                <a:sym typeface="Arial"/>
              </a:defRPr>
            </a:pPr>
            <a:r>
              <a:rPr lang="ja-JP" altLang="en-US" dirty="0"/>
              <a:t>でデータフレームからランダムに</a:t>
            </a:r>
            <a:r>
              <a:rPr lang="en-US" altLang="ja-JP" dirty="0"/>
              <a:t>n</a:t>
            </a:r>
            <a:r>
              <a:rPr lang="ja-JP" altLang="en-US" dirty="0"/>
              <a:t>個取り出す</a:t>
            </a:r>
            <a:endParaRPr dirty="0"/>
          </a:p>
        </p:txBody>
      </p:sp>
      <p:pic>
        <p:nvPicPr>
          <p:cNvPr id="4" name="図 3">
            <a:extLst>
              <a:ext uri="{FF2B5EF4-FFF2-40B4-BE49-F238E27FC236}">
                <a16:creationId xmlns:a16="http://schemas.microsoft.com/office/drawing/2014/main" id="{0C8FFFC7-227B-941D-F547-A20011D24A11}"/>
              </a:ext>
            </a:extLst>
          </p:cNvPr>
          <p:cNvPicPr>
            <a:picLocks noChangeAspect="1"/>
          </p:cNvPicPr>
          <p:nvPr/>
        </p:nvPicPr>
        <p:blipFill>
          <a:blip r:embed="rId2"/>
          <a:stretch>
            <a:fillRect/>
          </a:stretch>
        </p:blipFill>
        <p:spPr>
          <a:xfrm>
            <a:off x="1185048" y="4161065"/>
            <a:ext cx="10241284" cy="8927137"/>
          </a:xfrm>
          <a:prstGeom prst="rect">
            <a:avLst/>
          </a:prstGeom>
        </p:spPr>
      </p:pic>
      <p:pic>
        <p:nvPicPr>
          <p:cNvPr id="6" name="図 5">
            <a:extLst>
              <a:ext uri="{FF2B5EF4-FFF2-40B4-BE49-F238E27FC236}">
                <a16:creationId xmlns:a16="http://schemas.microsoft.com/office/drawing/2014/main" id="{0C389EAF-515D-D7A7-5B13-A9FDA1B3B6DC}"/>
              </a:ext>
            </a:extLst>
          </p:cNvPr>
          <p:cNvPicPr>
            <a:picLocks noChangeAspect="1"/>
          </p:cNvPicPr>
          <p:nvPr/>
        </p:nvPicPr>
        <p:blipFill>
          <a:blip r:embed="rId3"/>
          <a:stretch>
            <a:fillRect/>
          </a:stretch>
        </p:blipFill>
        <p:spPr>
          <a:xfrm>
            <a:off x="13088344" y="4322472"/>
            <a:ext cx="9361006" cy="8765730"/>
          </a:xfrm>
          <a:prstGeom prst="rect">
            <a:avLst/>
          </a:prstGeom>
        </p:spPr>
      </p:pic>
    </p:spTree>
    <p:extLst>
      <p:ext uri="{BB962C8B-B14F-4D97-AF65-F5344CB8AC3E}">
        <p14:creationId xmlns:p14="http://schemas.microsoft.com/office/powerpoint/2010/main" val="13254216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1892077" y="1397257"/>
            <a:ext cx="22196221"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rand_train</a:t>
            </a:r>
            <a:r>
              <a:rPr lang="en-US" sz="4000" dirty="0"/>
              <a:t> = rand[0:80]</a:t>
            </a:r>
          </a:p>
          <a:p>
            <a:pPr algn="l">
              <a:defRPr sz="4500">
                <a:latin typeface="Arial"/>
                <a:ea typeface="Arial"/>
                <a:cs typeface="Arial"/>
                <a:sym typeface="Arial"/>
              </a:defRPr>
            </a:pPr>
            <a:r>
              <a:rPr lang="en-US" sz="4000" dirty="0" err="1"/>
              <a:t>rand_test</a:t>
            </a:r>
            <a:r>
              <a:rPr lang="en-US" sz="4000" dirty="0"/>
              <a:t> = rand[80:100]</a:t>
            </a:r>
          </a:p>
          <a:p>
            <a:pPr algn="l">
              <a:defRPr sz="4500">
                <a:latin typeface="Arial"/>
                <a:ea typeface="Arial"/>
                <a:cs typeface="Arial"/>
                <a:sym typeface="Arial"/>
              </a:defRPr>
            </a:pPr>
            <a:r>
              <a:rPr lang="en-US" sz="4000" dirty="0" err="1"/>
              <a:t>x_train</a:t>
            </a:r>
            <a:r>
              <a:rPr lang="en-US" sz="4000" dirty="0"/>
              <a:t> = </a:t>
            </a:r>
            <a:r>
              <a:rPr lang="en-US" sz="4000" dirty="0" err="1"/>
              <a:t>rand_train</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y_train</a:t>
            </a:r>
            <a:r>
              <a:rPr lang="en-US" sz="4000" dirty="0"/>
              <a:t> = </a:t>
            </a:r>
            <a:r>
              <a:rPr lang="en-US" sz="4000" dirty="0" err="1"/>
              <a:t>rand_train</a:t>
            </a:r>
            <a:r>
              <a:rPr lang="en-US" sz="4000" dirty="0"/>
              <a:t>['</a:t>
            </a:r>
            <a:r>
              <a:rPr lang="ja-JP" altLang="en-US" sz="4000" dirty="0"/>
              <a:t>アヤメの種類</a:t>
            </a:r>
            <a:r>
              <a:rPr lang="en-US" altLang="ja-JP" sz="4000" dirty="0"/>
              <a:t>_</a:t>
            </a:r>
            <a:r>
              <a:rPr lang="ja-JP" altLang="en-US" sz="4000" dirty="0"/>
              <a:t>数字</a:t>
            </a:r>
            <a:r>
              <a:rPr lang="en-US" altLang="ja-JP" sz="4000" dirty="0"/>
              <a:t>']</a:t>
            </a:r>
          </a:p>
          <a:p>
            <a:pPr algn="l">
              <a:defRPr sz="4500">
                <a:latin typeface="Arial"/>
                <a:ea typeface="Arial"/>
                <a:cs typeface="Arial"/>
                <a:sym typeface="Arial"/>
              </a:defRPr>
            </a:pPr>
            <a:r>
              <a:rPr lang="en-US" sz="4000" dirty="0" err="1"/>
              <a:t>x_test</a:t>
            </a:r>
            <a:r>
              <a:rPr lang="en-US" sz="4000" dirty="0"/>
              <a:t> = </a:t>
            </a:r>
            <a:r>
              <a:rPr lang="en-US" sz="4000" dirty="0" err="1"/>
              <a:t>rand_test</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y_test</a:t>
            </a:r>
            <a:r>
              <a:rPr lang="en-US" sz="4000" dirty="0"/>
              <a:t> = </a:t>
            </a:r>
            <a:r>
              <a:rPr lang="en-US" sz="4000" dirty="0" err="1"/>
              <a:t>rand_test</a:t>
            </a:r>
            <a:r>
              <a:rPr lang="en-US" sz="4000" dirty="0"/>
              <a:t>['</a:t>
            </a:r>
            <a:r>
              <a:rPr lang="ja-JP" altLang="en-US" sz="4000" dirty="0"/>
              <a:t>アヤメの種類</a:t>
            </a:r>
            <a:r>
              <a:rPr lang="en-US" altLang="ja-JP" sz="4000" dirty="0"/>
              <a:t>_</a:t>
            </a:r>
            <a:r>
              <a:rPr lang="ja-JP" altLang="en-US" sz="4000" dirty="0"/>
              <a:t>数字</a:t>
            </a:r>
            <a:r>
              <a:rPr lang="en-US" altLang="ja-JP" sz="4000" dirty="0"/>
              <a:t>']</a:t>
            </a:r>
            <a:endParaRPr sz="4000" dirty="0"/>
          </a:p>
        </p:txBody>
      </p:sp>
      <p:sp>
        <p:nvSpPr>
          <p:cNvPr id="3" name="正方形/長方形 2">
            <a:extLst>
              <a:ext uri="{FF2B5EF4-FFF2-40B4-BE49-F238E27FC236}">
                <a16:creationId xmlns:a16="http://schemas.microsoft.com/office/drawing/2014/main" id="{515B9670-23FA-3501-6CF3-1C12D6417331}"/>
              </a:ext>
            </a:extLst>
          </p:cNvPr>
          <p:cNvSpPr/>
          <p:nvPr/>
        </p:nvSpPr>
        <p:spPr>
          <a:xfrm>
            <a:off x="2238233" y="5365065"/>
            <a:ext cx="7240136" cy="610305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矢印: 右 4">
            <a:extLst>
              <a:ext uri="{FF2B5EF4-FFF2-40B4-BE49-F238E27FC236}">
                <a16:creationId xmlns:a16="http://schemas.microsoft.com/office/drawing/2014/main" id="{9E2F3971-75A5-A9FC-FBB9-4EF5ACE225E0}"/>
              </a:ext>
            </a:extLst>
          </p:cNvPr>
          <p:cNvSpPr/>
          <p:nvPr/>
        </p:nvSpPr>
        <p:spPr>
          <a:xfrm>
            <a:off x="11502581" y="8527574"/>
            <a:ext cx="1487606" cy="1119117"/>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正方形/長方形 6">
            <a:extLst>
              <a:ext uri="{FF2B5EF4-FFF2-40B4-BE49-F238E27FC236}">
                <a16:creationId xmlns:a16="http://schemas.microsoft.com/office/drawing/2014/main" id="{6FFDBF29-0EBF-0C39-EFEF-D1D353C5AA9B}"/>
              </a:ext>
            </a:extLst>
          </p:cNvPr>
          <p:cNvSpPr/>
          <p:nvPr/>
        </p:nvSpPr>
        <p:spPr>
          <a:xfrm>
            <a:off x="2238234" y="11982424"/>
            <a:ext cx="7240136" cy="157380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テキスト ボックス 7">
            <a:extLst>
              <a:ext uri="{FF2B5EF4-FFF2-40B4-BE49-F238E27FC236}">
                <a16:creationId xmlns:a16="http://schemas.microsoft.com/office/drawing/2014/main" id="{2E8C83D0-28E0-C628-88A2-D3FDA0646CD2}"/>
              </a:ext>
            </a:extLst>
          </p:cNvPr>
          <p:cNvSpPr txBox="1"/>
          <p:nvPr/>
        </p:nvSpPr>
        <p:spPr>
          <a:xfrm>
            <a:off x="3876752" y="7989381"/>
            <a:ext cx="4070025"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72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rand_train</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9" name="テキスト ボックス 8">
            <a:extLst>
              <a:ext uri="{FF2B5EF4-FFF2-40B4-BE49-F238E27FC236}">
                <a16:creationId xmlns:a16="http://schemas.microsoft.com/office/drawing/2014/main" id="{4EEB1477-6D70-29D8-AC1E-8E861F7F3BF7}"/>
              </a:ext>
            </a:extLst>
          </p:cNvPr>
          <p:cNvSpPr txBox="1"/>
          <p:nvPr/>
        </p:nvSpPr>
        <p:spPr>
          <a:xfrm>
            <a:off x="3888070" y="12207943"/>
            <a:ext cx="373820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7200" dirty="0" err="1"/>
              <a:t>rand_test</a:t>
            </a:r>
            <a:endParaRPr kumimoji="0" lang="ja-JP" altLang="en-US" sz="72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0" name="正方形/長方形 9">
            <a:extLst>
              <a:ext uri="{FF2B5EF4-FFF2-40B4-BE49-F238E27FC236}">
                <a16:creationId xmlns:a16="http://schemas.microsoft.com/office/drawing/2014/main" id="{C26A09A2-976D-5110-2A74-E33BBFB42A50}"/>
              </a:ext>
            </a:extLst>
          </p:cNvPr>
          <p:cNvSpPr/>
          <p:nvPr/>
        </p:nvSpPr>
        <p:spPr>
          <a:xfrm>
            <a:off x="15346907" y="5365066"/>
            <a:ext cx="4430974" cy="6103058"/>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02646830-3303-C962-2A4A-F67D85E93527}"/>
              </a:ext>
            </a:extLst>
          </p:cNvPr>
          <p:cNvSpPr/>
          <p:nvPr/>
        </p:nvSpPr>
        <p:spPr>
          <a:xfrm>
            <a:off x="20678632" y="5365066"/>
            <a:ext cx="1903862" cy="5884694"/>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7700A1F0-E44C-D505-F835-F612C1A581BE}"/>
              </a:ext>
            </a:extLst>
          </p:cNvPr>
          <p:cNvSpPr/>
          <p:nvPr/>
        </p:nvSpPr>
        <p:spPr>
          <a:xfrm>
            <a:off x="20678631" y="11982424"/>
            <a:ext cx="1903862" cy="157380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C46119B1-D453-03F4-156E-1A0487298B82}"/>
              </a:ext>
            </a:extLst>
          </p:cNvPr>
          <p:cNvSpPr/>
          <p:nvPr/>
        </p:nvSpPr>
        <p:spPr>
          <a:xfrm>
            <a:off x="15346906" y="11982424"/>
            <a:ext cx="4430973" cy="1596787"/>
          </a:xfrm>
          <a:prstGeom prst="rect">
            <a:avLst/>
          </a:prstGeom>
          <a:solidFill>
            <a:schemeClr val="accent1">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F72A0DEE-3E57-C10E-9922-B81557E6D323}"/>
              </a:ext>
            </a:extLst>
          </p:cNvPr>
          <p:cNvSpPr txBox="1"/>
          <p:nvPr/>
        </p:nvSpPr>
        <p:spPr>
          <a:xfrm>
            <a:off x="13800164" y="8092548"/>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6" name="テキスト ボックス 15">
            <a:extLst>
              <a:ext uri="{FF2B5EF4-FFF2-40B4-BE49-F238E27FC236}">
                <a16:creationId xmlns:a16="http://schemas.microsoft.com/office/drawing/2014/main" id="{E70D036D-8807-3395-830D-8A0DD39ED04C}"/>
              </a:ext>
            </a:extLst>
          </p:cNvPr>
          <p:cNvSpPr txBox="1"/>
          <p:nvPr/>
        </p:nvSpPr>
        <p:spPr>
          <a:xfrm>
            <a:off x="13818356" y="12234844"/>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17" name="テキスト ボックス 16">
            <a:extLst>
              <a:ext uri="{FF2B5EF4-FFF2-40B4-BE49-F238E27FC236}">
                <a16:creationId xmlns:a16="http://schemas.microsoft.com/office/drawing/2014/main" id="{5CB87591-1B07-1912-5BAC-7C3E9ADE5A4B}"/>
              </a:ext>
            </a:extLst>
          </p:cNvPr>
          <p:cNvSpPr txBox="1"/>
          <p:nvPr/>
        </p:nvSpPr>
        <p:spPr>
          <a:xfrm>
            <a:off x="16641281" y="8061781"/>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8" name="テキスト ボックス 17">
            <a:extLst>
              <a:ext uri="{FF2B5EF4-FFF2-40B4-BE49-F238E27FC236}">
                <a16:creationId xmlns:a16="http://schemas.microsoft.com/office/drawing/2014/main" id="{3996D8F0-11AF-5090-383F-0CD271FD405E}"/>
              </a:ext>
            </a:extLst>
          </p:cNvPr>
          <p:cNvSpPr txBox="1"/>
          <p:nvPr/>
        </p:nvSpPr>
        <p:spPr>
          <a:xfrm>
            <a:off x="20704701" y="8072920"/>
            <a:ext cx="185627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_train</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19" name="テキスト ボックス 18">
            <a:extLst>
              <a:ext uri="{FF2B5EF4-FFF2-40B4-BE49-F238E27FC236}">
                <a16:creationId xmlns:a16="http://schemas.microsoft.com/office/drawing/2014/main" id="{5951D6E9-1305-F59E-64E7-7B985A94AECC}"/>
              </a:ext>
            </a:extLst>
          </p:cNvPr>
          <p:cNvSpPr txBox="1"/>
          <p:nvPr/>
        </p:nvSpPr>
        <p:spPr>
          <a:xfrm>
            <a:off x="16744860" y="12374142"/>
            <a:ext cx="1635063"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x</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0" name="テキスト ボックス 19">
            <a:extLst>
              <a:ext uri="{FF2B5EF4-FFF2-40B4-BE49-F238E27FC236}">
                <a16:creationId xmlns:a16="http://schemas.microsoft.com/office/drawing/2014/main" id="{FDDD1264-F5B9-6CC5-9405-45A2314666A9}"/>
              </a:ext>
            </a:extLst>
          </p:cNvPr>
          <p:cNvSpPr txBox="1"/>
          <p:nvPr/>
        </p:nvSpPr>
        <p:spPr>
          <a:xfrm>
            <a:off x="20806618" y="12374142"/>
            <a:ext cx="164788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800" dirty="0" err="1"/>
              <a:t>y</a:t>
            </a:r>
            <a:r>
              <a:rPr kumimoji="0" lang="en-US" altLang="ja-JP" sz="4800" b="0" i="0" u="none" strike="noStrike" cap="none" spc="0" normalizeH="0" baseline="0" dirty="0" err="1">
                <a:ln>
                  <a:noFill/>
                </a:ln>
                <a:solidFill>
                  <a:srgbClr val="000000"/>
                </a:solidFill>
                <a:effectLst/>
                <a:uFillTx/>
                <a:latin typeface="Canela Text Regular"/>
                <a:ea typeface="Canela Text Regular"/>
                <a:cs typeface="Canela Text Regular"/>
                <a:sym typeface="Canela Text Regular"/>
              </a:rPr>
              <a:t>_test</a:t>
            </a:r>
            <a:endParaRPr kumimoji="0" lang="ja-JP" alt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21" name="テキスト ボックス 20">
            <a:extLst>
              <a:ext uri="{FF2B5EF4-FFF2-40B4-BE49-F238E27FC236}">
                <a16:creationId xmlns:a16="http://schemas.microsoft.com/office/drawing/2014/main" id="{8E95A126-6795-03EF-A795-6DCC620287AC}"/>
              </a:ext>
            </a:extLst>
          </p:cNvPr>
          <p:cNvSpPr txBox="1"/>
          <p:nvPr/>
        </p:nvSpPr>
        <p:spPr>
          <a:xfrm>
            <a:off x="511797" y="7912821"/>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80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
        <p:nvSpPr>
          <p:cNvPr id="22" name="テキスト ボックス 21">
            <a:extLst>
              <a:ext uri="{FF2B5EF4-FFF2-40B4-BE49-F238E27FC236}">
                <a16:creationId xmlns:a16="http://schemas.microsoft.com/office/drawing/2014/main" id="{F8DB332C-C6B4-4411-F6D0-27817BD4C134}"/>
              </a:ext>
            </a:extLst>
          </p:cNvPr>
          <p:cNvSpPr txBox="1"/>
          <p:nvPr/>
        </p:nvSpPr>
        <p:spPr>
          <a:xfrm>
            <a:off x="529989" y="12055117"/>
            <a:ext cx="1078173"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4400" dirty="0"/>
              <a:t>20</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p>
        </p:txBody>
      </p:sp>
    </p:spTree>
    <p:extLst>
      <p:ext uri="{BB962C8B-B14F-4D97-AF65-F5344CB8AC3E}">
        <p14:creationId xmlns:p14="http://schemas.microsoft.com/office/powerpoint/2010/main" val="190192504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ライブラリのインストールとデータの読み込み・加工"/>
          <p:cNvSpPr txBox="1"/>
          <p:nvPr/>
        </p:nvSpPr>
        <p:spPr>
          <a:xfrm>
            <a:off x="1892077" y="136789"/>
            <a:ext cx="20108070" cy="90281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データをランダムにシャッフルしてから学習用とテスト用に分ける</a:t>
            </a:r>
            <a:endParaRPr dirty="0"/>
          </a:p>
        </p:txBody>
      </p:sp>
      <p:sp>
        <p:nvSpPr>
          <p:cNvPr id="279" name="演習4-1.txtの…"/>
          <p:cNvSpPr txBox="1"/>
          <p:nvPr/>
        </p:nvSpPr>
        <p:spPr>
          <a:xfrm>
            <a:off x="1892077" y="1397257"/>
            <a:ext cx="22196221"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rand_train</a:t>
            </a:r>
            <a:r>
              <a:rPr lang="en-US" sz="4000" dirty="0"/>
              <a:t> = rand[0:80]</a:t>
            </a:r>
          </a:p>
          <a:p>
            <a:pPr algn="l">
              <a:defRPr sz="4500">
                <a:latin typeface="Arial"/>
                <a:ea typeface="Arial"/>
                <a:cs typeface="Arial"/>
                <a:sym typeface="Arial"/>
              </a:defRPr>
            </a:pPr>
            <a:r>
              <a:rPr lang="en-US" sz="4000" dirty="0" err="1"/>
              <a:t>rand_test</a:t>
            </a:r>
            <a:r>
              <a:rPr lang="en-US" sz="4000" dirty="0"/>
              <a:t> = rand[80:100]</a:t>
            </a:r>
          </a:p>
          <a:p>
            <a:pPr algn="l">
              <a:defRPr sz="4500">
                <a:latin typeface="Arial"/>
                <a:ea typeface="Arial"/>
                <a:cs typeface="Arial"/>
                <a:sym typeface="Arial"/>
              </a:defRPr>
            </a:pPr>
            <a:r>
              <a:rPr lang="en-US" sz="4000" dirty="0" err="1"/>
              <a:t>x_train</a:t>
            </a:r>
            <a:r>
              <a:rPr lang="en-US" sz="4000" dirty="0"/>
              <a:t> = </a:t>
            </a:r>
            <a:r>
              <a:rPr lang="en-US" sz="4000" dirty="0" err="1"/>
              <a:t>rand_train</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y_train</a:t>
            </a:r>
            <a:r>
              <a:rPr lang="en-US" sz="4000" dirty="0"/>
              <a:t> = </a:t>
            </a:r>
            <a:r>
              <a:rPr lang="en-US" sz="4000" dirty="0" err="1"/>
              <a:t>rand_train</a:t>
            </a:r>
            <a:r>
              <a:rPr lang="en-US" sz="4000" dirty="0"/>
              <a:t>['</a:t>
            </a:r>
            <a:r>
              <a:rPr lang="ja-JP" altLang="en-US" sz="4000" dirty="0"/>
              <a:t>アヤメの種類</a:t>
            </a:r>
            <a:r>
              <a:rPr lang="en-US" altLang="ja-JP" sz="4000" dirty="0"/>
              <a:t>_</a:t>
            </a:r>
            <a:r>
              <a:rPr lang="ja-JP" altLang="en-US" sz="4000" dirty="0"/>
              <a:t>数字</a:t>
            </a:r>
            <a:r>
              <a:rPr lang="en-US" altLang="ja-JP" sz="4000" dirty="0"/>
              <a:t>']</a:t>
            </a:r>
          </a:p>
          <a:p>
            <a:pPr algn="l">
              <a:defRPr sz="4500">
                <a:latin typeface="Arial"/>
                <a:ea typeface="Arial"/>
                <a:cs typeface="Arial"/>
                <a:sym typeface="Arial"/>
              </a:defRPr>
            </a:pPr>
            <a:r>
              <a:rPr lang="en-US" sz="4000" dirty="0" err="1"/>
              <a:t>x_test</a:t>
            </a:r>
            <a:r>
              <a:rPr lang="en-US" sz="4000" dirty="0"/>
              <a:t> = </a:t>
            </a:r>
            <a:r>
              <a:rPr lang="en-US" sz="4000" dirty="0" err="1"/>
              <a:t>rand_test</a:t>
            </a:r>
            <a:r>
              <a:rPr lang="en-US" sz="4000" dirty="0"/>
              <a:t>[['</a:t>
            </a:r>
            <a:r>
              <a:rPr lang="ja-JP" altLang="en-US" sz="4000" dirty="0"/>
              <a:t>がく片の長さ</a:t>
            </a:r>
            <a:r>
              <a:rPr lang="en-US" altLang="ja-JP" sz="4000" dirty="0"/>
              <a:t>','</a:t>
            </a:r>
            <a:r>
              <a:rPr lang="ja-JP" altLang="en-US" sz="4000" dirty="0"/>
              <a:t>がく片の幅</a:t>
            </a:r>
            <a:r>
              <a:rPr lang="en-US" altLang="ja-JP" sz="4000" dirty="0"/>
              <a:t>','</a:t>
            </a:r>
            <a:r>
              <a:rPr lang="ja-JP" altLang="en-US" sz="4000" dirty="0"/>
              <a:t>花びらの長さ</a:t>
            </a:r>
            <a:r>
              <a:rPr lang="en-US" altLang="ja-JP" sz="4000" dirty="0"/>
              <a:t>','</a:t>
            </a:r>
            <a:r>
              <a:rPr lang="ja-JP" altLang="en-US" sz="4000" dirty="0"/>
              <a:t>花びらの幅</a:t>
            </a:r>
            <a:r>
              <a:rPr lang="en-US" altLang="ja-JP" sz="4000" dirty="0"/>
              <a:t>']]</a:t>
            </a:r>
          </a:p>
          <a:p>
            <a:pPr algn="l">
              <a:defRPr sz="4500">
                <a:latin typeface="Arial"/>
                <a:ea typeface="Arial"/>
                <a:cs typeface="Arial"/>
                <a:sym typeface="Arial"/>
              </a:defRPr>
            </a:pPr>
            <a:r>
              <a:rPr lang="en-US" sz="4000" dirty="0" err="1"/>
              <a:t>y_test</a:t>
            </a:r>
            <a:r>
              <a:rPr lang="en-US" sz="4000" dirty="0"/>
              <a:t> = </a:t>
            </a:r>
            <a:r>
              <a:rPr lang="en-US" sz="4000" dirty="0" err="1"/>
              <a:t>rand_test</a:t>
            </a:r>
            <a:r>
              <a:rPr lang="en-US" sz="4000" dirty="0"/>
              <a:t>['</a:t>
            </a:r>
            <a:r>
              <a:rPr lang="ja-JP" altLang="en-US" sz="4000" dirty="0"/>
              <a:t>アヤメの種類</a:t>
            </a:r>
            <a:r>
              <a:rPr lang="en-US" altLang="ja-JP" sz="4000" dirty="0"/>
              <a:t>_</a:t>
            </a:r>
            <a:r>
              <a:rPr lang="ja-JP" altLang="en-US" sz="4000" dirty="0"/>
              <a:t>数字</a:t>
            </a:r>
            <a:r>
              <a:rPr lang="en-US" altLang="ja-JP" sz="4000" dirty="0"/>
              <a:t>']</a:t>
            </a:r>
            <a:endParaRPr sz="4000" dirty="0"/>
          </a:p>
        </p:txBody>
      </p:sp>
      <p:sp>
        <p:nvSpPr>
          <p:cNvPr id="2" name="演習4-1.txtの…">
            <a:extLst>
              <a:ext uri="{FF2B5EF4-FFF2-40B4-BE49-F238E27FC236}">
                <a16:creationId xmlns:a16="http://schemas.microsoft.com/office/drawing/2014/main" id="{A7F51561-2389-E618-44E6-18ADA15CCA7A}"/>
              </a:ext>
            </a:extLst>
          </p:cNvPr>
          <p:cNvSpPr txBox="1"/>
          <p:nvPr/>
        </p:nvSpPr>
        <p:spPr>
          <a:xfrm>
            <a:off x="1892077" y="6320813"/>
            <a:ext cx="22196221"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4000" dirty="0" err="1"/>
              <a:t>x_train</a:t>
            </a:r>
            <a:r>
              <a:rPr lang="en-US" sz="4000" dirty="0"/>
              <a:t> = </a:t>
            </a:r>
            <a:r>
              <a:rPr lang="en-US" sz="4000" dirty="0" err="1"/>
              <a:t>x_train.to_numpy</a:t>
            </a:r>
            <a:r>
              <a:rPr lang="en-US" sz="4000" dirty="0"/>
              <a:t>()</a:t>
            </a:r>
          </a:p>
          <a:p>
            <a:pPr algn="l">
              <a:defRPr sz="4500">
                <a:latin typeface="Arial"/>
                <a:ea typeface="Arial"/>
                <a:cs typeface="Arial"/>
                <a:sym typeface="Arial"/>
              </a:defRPr>
            </a:pPr>
            <a:r>
              <a:rPr lang="en-US" sz="4000" dirty="0" err="1"/>
              <a:t>y_train</a:t>
            </a:r>
            <a:r>
              <a:rPr lang="en-US" sz="4000" dirty="0"/>
              <a:t> = </a:t>
            </a:r>
            <a:r>
              <a:rPr lang="en-US" sz="4000" dirty="0" err="1"/>
              <a:t>y_train.to_numpy</a:t>
            </a:r>
            <a:r>
              <a:rPr lang="en-US" sz="4000" dirty="0"/>
              <a:t>()</a:t>
            </a:r>
          </a:p>
          <a:p>
            <a:pPr algn="l">
              <a:defRPr sz="4500">
                <a:latin typeface="Arial"/>
                <a:ea typeface="Arial"/>
                <a:cs typeface="Arial"/>
                <a:sym typeface="Arial"/>
              </a:defRPr>
            </a:pPr>
            <a:r>
              <a:rPr lang="en-US" sz="4000" dirty="0" err="1"/>
              <a:t>x_test</a:t>
            </a:r>
            <a:r>
              <a:rPr lang="en-US" sz="4000" dirty="0"/>
              <a:t> = </a:t>
            </a:r>
            <a:r>
              <a:rPr lang="en-US" sz="4000" dirty="0" err="1"/>
              <a:t>x_test.to_numpy</a:t>
            </a:r>
            <a:r>
              <a:rPr lang="en-US" sz="4000" dirty="0"/>
              <a:t>()</a:t>
            </a:r>
          </a:p>
          <a:p>
            <a:pPr algn="l">
              <a:defRPr sz="4500">
                <a:latin typeface="Arial"/>
                <a:ea typeface="Arial"/>
                <a:cs typeface="Arial"/>
                <a:sym typeface="Arial"/>
              </a:defRPr>
            </a:pPr>
            <a:r>
              <a:rPr lang="en-US" sz="4000" dirty="0" err="1"/>
              <a:t>y_test</a:t>
            </a:r>
            <a:r>
              <a:rPr lang="en-US" sz="4000" dirty="0"/>
              <a:t> = </a:t>
            </a:r>
            <a:r>
              <a:rPr lang="en-US" sz="4000" dirty="0" err="1"/>
              <a:t>y_test.to_numpy</a:t>
            </a:r>
            <a:r>
              <a:rPr lang="en-US" sz="4000" dirty="0"/>
              <a:t>()</a:t>
            </a:r>
            <a:endParaRPr sz="4000" dirty="0"/>
          </a:p>
        </p:txBody>
      </p:sp>
      <p:sp>
        <p:nvSpPr>
          <p:cNvPr id="4" name="演習4-1.txtの…">
            <a:extLst>
              <a:ext uri="{FF2B5EF4-FFF2-40B4-BE49-F238E27FC236}">
                <a16:creationId xmlns:a16="http://schemas.microsoft.com/office/drawing/2014/main" id="{BF9C2953-1436-7779-529D-40B715F53A42}"/>
              </a:ext>
            </a:extLst>
          </p:cNvPr>
          <p:cNvSpPr txBox="1"/>
          <p:nvPr/>
        </p:nvSpPr>
        <p:spPr>
          <a:xfrm>
            <a:off x="11436824" y="7234555"/>
            <a:ext cx="8338782" cy="850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500">
                <a:latin typeface="Arial"/>
                <a:ea typeface="Arial"/>
                <a:cs typeface="Arial"/>
                <a:sym typeface="Arial"/>
              </a:defRPr>
            </a:pPr>
            <a:r>
              <a:rPr lang="en-US" sz="5400" dirty="0" err="1"/>
              <a:t>Numpy</a:t>
            </a:r>
            <a:r>
              <a:rPr lang="ja-JP" altLang="en-US" sz="5400" dirty="0"/>
              <a:t>配列に置き換える</a:t>
            </a:r>
            <a:endParaRPr sz="5400" dirty="0"/>
          </a:p>
        </p:txBody>
      </p:sp>
    </p:spTree>
    <p:extLst>
      <p:ext uri="{BB962C8B-B14F-4D97-AF65-F5344CB8AC3E}">
        <p14:creationId xmlns:p14="http://schemas.microsoft.com/office/powerpoint/2010/main" val="224979419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スクリーンショット 2021-03-25 9.08.06.png" descr="スクリーンショット 2021-03-25 9.08.06.png"/>
          <p:cNvPicPr>
            <a:picLocks noChangeAspect="1"/>
          </p:cNvPicPr>
          <p:nvPr/>
        </p:nvPicPr>
        <p:blipFill>
          <a:blip r:embed="rId2"/>
          <a:stretch>
            <a:fillRect/>
          </a:stretch>
        </p:blipFill>
        <p:spPr>
          <a:xfrm>
            <a:off x="8015309" y="2069850"/>
            <a:ext cx="9715877" cy="2610695"/>
          </a:xfrm>
          <a:prstGeom prst="rect">
            <a:avLst/>
          </a:prstGeom>
          <a:ln w="25400">
            <a:solidFill>
              <a:srgbClr val="000000"/>
            </a:solidFill>
            <a:miter lim="400000"/>
          </a:ln>
        </p:spPr>
      </p:pic>
      <p:sp>
        <p:nvSpPr>
          <p:cNvPr id="392" name="楕円"/>
          <p:cNvSpPr/>
          <p:nvPr/>
        </p:nvSpPr>
        <p:spPr>
          <a:xfrm>
            <a:off x="9783352" y="1708729"/>
            <a:ext cx="4962008" cy="3332937"/>
          </a:xfrm>
          <a:prstGeom prst="ellipse">
            <a:avLst/>
          </a:prstGeom>
          <a:ln w="88900">
            <a:solidFill>
              <a:srgbClr val="FF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393" name="学習モデルの作成"/>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pic>
        <p:nvPicPr>
          <p:cNvPr id="394" name="スクリーンショット 2021-04-08 13.37.11.png" descr="スクリーンショット 2021-04-08 13.37.11.png"/>
          <p:cNvPicPr>
            <a:picLocks noChangeAspect="1"/>
          </p:cNvPicPr>
          <p:nvPr/>
        </p:nvPicPr>
        <p:blipFill>
          <a:blip r:embed="rId3"/>
          <a:stretch>
            <a:fillRect/>
          </a:stretch>
        </p:blipFill>
        <p:spPr>
          <a:xfrm>
            <a:off x="3868325" y="6019020"/>
            <a:ext cx="16647350" cy="3961884"/>
          </a:xfrm>
          <a:prstGeom prst="rect">
            <a:avLst/>
          </a:prstGeom>
          <a:ln w="12700">
            <a:miter lim="400000"/>
          </a:ln>
        </p:spPr>
      </p:pic>
      <p:sp>
        <p:nvSpPr>
          <p:cNvPr id="395" name="今回作成する学習モデル"/>
          <p:cNvSpPr txBox="1"/>
          <p:nvPr/>
        </p:nvSpPr>
        <p:spPr>
          <a:xfrm>
            <a:off x="1280858" y="5353064"/>
            <a:ext cx="5255007"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700">
                <a:latin typeface="ヒラギノ角ゴ ProN W3"/>
                <a:ea typeface="ヒラギノ角ゴ ProN W3"/>
                <a:cs typeface="ヒラギノ角ゴ ProN W3"/>
                <a:sym typeface="ヒラギノ角ゴ ProN W3"/>
              </a:defRPr>
            </a:lvl1pPr>
          </a:lstStyle>
          <a:p>
            <a:r>
              <a:t>今回作成する学習モデル</a:t>
            </a:r>
          </a:p>
        </p:txBody>
      </p:sp>
      <p:sp>
        <p:nvSpPr>
          <p:cNvPr id="396" name="入力層)"/>
          <p:cNvSpPr txBox="1"/>
          <p:nvPr/>
        </p:nvSpPr>
        <p:spPr>
          <a:xfrm>
            <a:off x="3863118" y="9953783"/>
            <a:ext cx="152080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入力層)</a:t>
            </a:r>
          </a:p>
        </p:txBody>
      </p:sp>
      <p:sp>
        <p:nvSpPr>
          <p:cNvPr id="397" name="ニューロン4つ"/>
          <p:cNvSpPr txBox="1"/>
          <p:nvPr/>
        </p:nvSpPr>
        <p:spPr>
          <a:xfrm>
            <a:off x="3185224"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398" name="１層目"/>
          <p:cNvSpPr txBox="1"/>
          <p:nvPr/>
        </p:nvSpPr>
        <p:spPr>
          <a:xfrm>
            <a:off x="7758137"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１層目</a:t>
            </a:r>
          </a:p>
        </p:txBody>
      </p:sp>
      <p:sp>
        <p:nvSpPr>
          <p:cNvPr id="399" name="ニューロン4つ"/>
          <p:cNvSpPr txBox="1"/>
          <p:nvPr/>
        </p:nvSpPr>
        <p:spPr>
          <a:xfrm>
            <a:off x="7005643"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0" name="２層目"/>
          <p:cNvSpPr txBox="1"/>
          <p:nvPr/>
        </p:nvSpPr>
        <p:spPr>
          <a:xfrm>
            <a:off x="11578556"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２層目</a:t>
            </a:r>
          </a:p>
        </p:txBody>
      </p:sp>
      <p:sp>
        <p:nvSpPr>
          <p:cNvPr id="401" name="ニューロン4つ"/>
          <p:cNvSpPr txBox="1"/>
          <p:nvPr/>
        </p:nvSpPr>
        <p:spPr>
          <a:xfrm>
            <a:off x="10826062"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2" name="３層目"/>
          <p:cNvSpPr txBox="1"/>
          <p:nvPr/>
        </p:nvSpPr>
        <p:spPr>
          <a:xfrm>
            <a:off x="15398974" y="9953783"/>
            <a:ext cx="13716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３層目</a:t>
            </a:r>
          </a:p>
        </p:txBody>
      </p:sp>
      <p:sp>
        <p:nvSpPr>
          <p:cNvPr id="403" name="ニューロン4つ"/>
          <p:cNvSpPr txBox="1"/>
          <p:nvPr/>
        </p:nvSpPr>
        <p:spPr>
          <a:xfrm>
            <a:off x="14646480" y="10618812"/>
            <a:ext cx="2876589"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ニューロン4つ</a:t>
            </a:r>
          </a:p>
        </p:txBody>
      </p:sp>
      <p:sp>
        <p:nvSpPr>
          <p:cNvPr id="404" name="４層目(=出力層)"/>
          <p:cNvSpPr txBox="1"/>
          <p:nvPr/>
        </p:nvSpPr>
        <p:spPr>
          <a:xfrm>
            <a:off x="18061888" y="9953783"/>
            <a:ext cx="3202230"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４層目(=出力層)</a:t>
            </a:r>
          </a:p>
        </p:txBody>
      </p:sp>
      <p:sp>
        <p:nvSpPr>
          <p:cNvPr id="405" name="ニューロン1つ"/>
          <p:cNvSpPr txBox="1"/>
          <p:nvPr/>
        </p:nvSpPr>
        <p:spPr>
          <a:xfrm>
            <a:off x="18225547" y="10618812"/>
            <a:ext cx="2874912"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ニューロン1つ</a:t>
            </a:r>
          </a:p>
        </p:txBody>
      </p:sp>
      <p:sp>
        <p:nvSpPr>
          <p:cNvPr id="406" name="今回はシンプルなネットワークにするため、出力層は1つにしてます。…"/>
          <p:cNvSpPr txBox="1"/>
          <p:nvPr/>
        </p:nvSpPr>
        <p:spPr>
          <a:xfrm>
            <a:off x="3149748" y="12004915"/>
            <a:ext cx="17539641" cy="1162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825500">
              <a:lnSpc>
                <a:spcPct val="100000"/>
              </a:lnSpc>
              <a:defRPr sz="3300">
                <a:latin typeface="ヒラギノ角ゴ ProN W3"/>
                <a:ea typeface="ヒラギノ角ゴ ProN W3"/>
                <a:cs typeface="ヒラギノ角ゴ ProN W3"/>
                <a:sym typeface="ヒラギノ角ゴ ProN W3"/>
              </a:defRPr>
            </a:pPr>
            <a:r>
              <a:t>今回はシンプルなネットワークにするため、出力層は1つにしてます。</a:t>
            </a:r>
          </a:p>
          <a:p>
            <a:pPr defTabSz="825500">
              <a:lnSpc>
                <a:spcPct val="100000"/>
              </a:lnSpc>
              <a:defRPr sz="3300">
                <a:latin typeface="ヒラギノ角ゴ ProN W3"/>
                <a:ea typeface="ヒラギノ角ゴ ProN W3"/>
                <a:cs typeface="ヒラギノ角ゴ ProN W3"/>
                <a:sym typeface="ヒラギノ角ゴ ProN W3"/>
              </a:defRPr>
            </a:pPr>
            <a:r>
              <a:t>(2値分類の場合、最後に出る値を確率pが出ると自動的にもう１つの確率は1-pになります。)</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dl_model = Sequential()…"/>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t>dl_model</a:t>
            </a:r>
            <a:r>
              <a:rPr dirty="0"/>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409"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ニューラルネットワークを作成していく</a:t>
            </a:r>
          </a:p>
        </p:txBody>
      </p:sp>
      <p:sp>
        <p:nvSpPr>
          <p:cNvPr id="410" name="(モデル名) = Sequential()"/>
          <p:cNvSpPr txBox="1"/>
          <p:nvPr/>
        </p:nvSpPr>
        <p:spPr>
          <a:xfrm>
            <a:off x="9038761" y="3107893"/>
            <a:ext cx="7013138" cy="83663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dirty="0" err="1"/>
              <a:t>モデル名</a:t>
            </a:r>
            <a:r>
              <a:rPr dirty="0"/>
              <a:t> = Sequential()</a:t>
            </a:r>
          </a:p>
        </p:txBody>
      </p:sp>
      <p:sp>
        <p:nvSpPr>
          <p:cNvPr id="411" name="今回はモデル名を”model”とする"/>
          <p:cNvSpPr txBox="1"/>
          <p:nvPr/>
        </p:nvSpPr>
        <p:spPr>
          <a:xfrm>
            <a:off x="7678606" y="12471589"/>
            <a:ext cx="8542403" cy="684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rPr dirty="0" err="1"/>
              <a:t>今回はモデル名を”</a:t>
            </a:r>
            <a:r>
              <a:rPr lang="en-US" dirty="0" err="1"/>
              <a:t>dl_</a:t>
            </a:r>
            <a:r>
              <a:rPr dirty="0" err="1"/>
              <a:t>model”とする</a:t>
            </a:r>
            <a:endParaRPr dirty="0"/>
          </a:p>
        </p:txBody>
      </p:sp>
      <p:sp>
        <p:nvSpPr>
          <p:cNvPr id="413" name="ニューラルネットワークを作るモデルも沢山ある中で、…"/>
          <p:cNvSpPr txBox="1"/>
          <p:nvPr/>
        </p:nvSpPr>
        <p:spPr>
          <a:xfrm>
            <a:off x="5561854" y="4599998"/>
            <a:ext cx="13966953" cy="1716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pPr>
            <a:r>
              <a:t>ニューラルネットワークを作るモデルも沢山ある中で、</a:t>
            </a:r>
          </a:p>
          <a:p>
            <a:pPr>
              <a:defRPr sz="4400"/>
            </a:pPr>
            <a:r>
              <a:t>今回はKeras(ケラス)のSequentialモデルを使用します</a:t>
            </a:r>
          </a:p>
        </p:txBody>
      </p:sp>
      <p:sp>
        <p:nvSpPr>
          <p:cNvPr id="8" name="学習モデルの作成">
            <a:extLst>
              <a:ext uri="{FF2B5EF4-FFF2-40B4-BE49-F238E27FC236}">
                <a16:creationId xmlns:a16="http://schemas.microsoft.com/office/drawing/2014/main" id="{ED9ECAB9-2D23-4A3D-B817-0C7A23FE2C04}"/>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モデル名).add()で層の追加を行う"/>
          <p:cNvSpPr txBox="1"/>
          <p:nvPr/>
        </p:nvSpPr>
        <p:spPr>
          <a:xfrm>
            <a:off x="7146548" y="1794110"/>
            <a:ext cx="10090903" cy="836639"/>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lvl1pPr>
          </a:lstStyle>
          <a:p>
            <a:r>
              <a:rPr dirty="0" err="1"/>
              <a:t>モデル名.add</a:t>
            </a:r>
            <a:r>
              <a:rPr dirty="0"/>
              <a:t>()</a:t>
            </a:r>
            <a:r>
              <a:rPr dirty="0" err="1"/>
              <a:t>で層の追加を行う</a:t>
            </a:r>
            <a:endParaRPr dirty="0"/>
          </a:p>
        </p:txBody>
      </p:sp>
      <p:sp>
        <p:nvSpPr>
          <p:cNvPr id="417" name="Denseは全ての入力が全てのニューロンと結合している状態(=全結合層という)"/>
          <p:cNvSpPr txBox="1"/>
          <p:nvPr/>
        </p:nvSpPr>
        <p:spPr>
          <a:xfrm>
            <a:off x="3108505" y="3431629"/>
            <a:ext cx="18681421"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Denseは全ての入力が全てのニューロンと結合している状態(=全結合層という)</a:t>
            </a:r>
          </a:p>
        </p:txBody>
      </p:sp>
      <p:grpSp>
        <p:nvGrpSpPr>
          <p:cNvPr id="433" name="グループ"/>
          <p:cNvGrpSpPr/>
          <p:nvPr/>
        </p:nvGrpSpPr>
        <p:grpSpPr>
          <a:xfrm>
            <a:off x="7993945" y="4716909"/>
            <a:ext cx="2698986" cy="2182285"/>
            <a:chOff x="0" y="0"/>
            <a:chExt cx="2698984" cy="2182283"/>
          </a:xfrm>
        </p:grpSpPr>
        <p:sp>
          <p:nvSpPr>
            <p:cNvPr id="418" name="楕円"/>
            <p:cNvSpPr/>
            <p:nvPr/>
          </p:nvSpPr>
          <p:spPr>
            <a:xfrm>
              <a:off x="0"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19" name="楕円"/>
            <p:cNvSpPr/>
            <p:nvPr/>
          </p:nvSpPr>
          <p:spPr>
            <a:xfrm>
              <a:off x="0"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0" name="楕円"/>
            <p:cNvSpPr/>
            <p:nvPr/>
          </p:nvSpPr>
          <p:spPr>
            <a:xfrm>
              <a:off x="0"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1" name="楕円"/>
            <p:cNvSpPr/>
            <p:nvPr/>
          </p:nvSpPr>
          <p:spPr>
            <a:xfrm>
              <a:off x="2113517"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2" name="楕円"/>
            <p:cNvSpPr/>
            <p:nvPr/>
          </p:nvSpPr>
          <p:spPr>
            <a:xfrm>
              <a:off x="2113517"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3" name="楕円"/>
            <p:cNvSpPr/>
            <p:nvPr/>
          </p:nvSpPr>
          <p:spPr>
            <a:xfrm>
              <a:off x="2113517"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24" name="線"/>
            <p:cNvSpPr/>
            <p:nvPr/>
          </p:nvSpPr>
          <p:spPr>
            <a:xfrm flipV="1">
              <a:off x="600977" y="284743"/>
              <a:ext cx="1484892" cy="15999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5" name="線"/>
            <p:cNvSpPr/>
            <p:nvPr/>
          </p:nvSpPr>
          <p:spPr>
            <a:xfrm>
              <a:off x="590695" y="1899233"/>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6" name="線"/>
            <p:cNvSpPr/>
            <p:nvPr/>
          </p:nvSpPr>
          <p:spPr>
            <a:xfrm>
              <a:off x="590695" y="259162"/>
              <a:ext cx="1505456" cy="16639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7" name="線"/>
            <p:cNvSpPr/>
            <p:nvPr/>
          </p:nvSpPr>
          <p:spPr>
            <a:xfrm>
              <a:off x="590695" y="1091141"/>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8" name="線"/>
            <p:cNvSpPr/>
            <p:nvPr/>
          </p:nvSpPr>
          <p:spPr>
            <a:xfrm>
              <a:off x="590695" y="283050"/>
              <a:ext cx="150545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29" name="線"/>
            <p:cNvSpPr/>
            <p:nvPr/>
          </p:nvSpPr>
          <p:spPr>
            <a:xfrm>
              <a:off x="590694" y="283050"/>
              <a:ext cx="1493369" cy="8096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0" name="線"/>
            <p:cNvSpPr/>
            <p:nvPr/>
          </p:nvSpPr>
          <p:spPr>
            <a:xfrm>
              <a:off x="590694" y="1089611"/>
              <a:ext cx="1493369" cy="809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1" name="線"/>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32" name="線"/>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446" name="グループ"/>
          <p:cNvGrpSpPr/>
          <p:nvPr/>
        </p:nvGrpSpPr>
        <p:grpSpPr>
          <a:xfrm>
            <a:off x="15381826" y="4716909"/>
            <a:ext cx="2698987" cy="2182285"/>
            <a:chOff x="0" y="0"/>
            <a:chExt cx="2698985" cy="2182283"/>
          </a:xfrm>
        </p:grpSpPr>
        <p:sp>
          <p:nvSpPr>
            <p:cNvPr id="434" name="楕円"/>
            <p:cNvSpPr/>
            <p:nvPr/>
          </p:nvSpPr>
          <p:spPr>
            <a:xfrm>
              <a:off x="0" y="0"/>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5" name="楕円"/>
            <p:cNvSpPr/>
            <p:nvPr/>
          </p:nvSpPr>
          <p:spPr>
            <a:xfrm>
              <a:off x="0" y="808091"/>
              <a:ext cx="585468"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6" name="楕円"/>
            <p:cNvSpPr/>
            <p:nvPr/>
          </p:nvSpPr>
          <p:spPr>
            <a:xfrm>
              <a:off x="0" y="1616183"/>
              <a:ext cx="585468"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7" name="楕円"/>
            <p:cNvSpPr/>
            <p:nvPr/>
          </p:nvSpPr>
          <p:spPr>
            <a:xfrm>
              <a:off x="2113517" y="0"/>
              <a:ext cx="585469"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8" name="楕円"/>
            <p:cNvSpPr/>
            <p:nvPr/>
          </p:nvSpPr>
          <p:spPr>
            <a:xfrm>
              <a:off x="2113517" y="808091"/>
              <a:ext cx="585469" cy="566102"/>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39" name="楕円"/>
            <p:cNvSpPr/>
            <p:nvPr/>
          </p:nvSpPr>
          <p:spPr>
            <a:xfrm>
              <a:off x="2113517" y="1616183"/>
              <a:ext cx="585469" cy="566101"/>
            </a:xfrm>
            <a:prstGeom prst="ellipse">
              <a:avLst/>
            </a:prstGeom>
            <a:noFill/>
            <a:ln w="38100" cap="flat">
              <a:solidFill>
                <a:srgbClr val="020000"/>
              </a:solidFill>
              <a:prstDash val="solid"/>
              <a:miter lim="400000"/>
            </a:ln>
            <a:effectLst/>
          </p:spPr>
          <p:txBody>
            <a:bodyPr wrap="square" lIns="50800" tIns="50800" rIns="50800" bIns="50800" numCol="1" anchor="ctr">
              <a:noAutofit/>
            </a:bodyPr>
            <a:lstStyle/>
            <a:p>
              <a:pPr defTabSz="1130300">
                <a:lnSpc>
                  <a:spcPct val="100000"/>
                </a:lnSpc>
                <a:defRPr sz="3200">
                  <a:solidFill>
                    <a:srgbClr val="FFFFFF"/>
                  </a:solidFill>
                  <a:latin typeface="Graphik"/>
                  <a:ea typeface="Graphik"/>
                  <a:cs typeface="Graphik"/>
                  <a:sym typeface="Graphik"/>
                </a:defRPr>
              </a:pPr>
              <a:endParaRPr/>
            </a:p>
          </p:txBody>
        </p:sp>
        <p:sp>
          <p:nvSpPr>
            <p:cNvPr id="440" name="線"/>
            <p:cNvSpPr/>
            <p:nvPr/>
          </p:nvSpPr>
          <p:spPr>
            <a:xfrm flipV="1">
              <a:off x="600976" y="284743"/>
              <a:ext cx="1484893" cy="15999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1" name="線"/>
            <p:cNvSpPr/>
            <p:nvPr/>
          </p:nvSpPr>
          <p:spPr>
            <a:xfrm>
              <a:off x="590695" y="283050"/>
              <a:ext cx="150545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2" name="線"/>
            <p:cNvSpPr/>
            <p:nvPr/>
          </p:nvSpPr>
          <p:spPr>
            <a:xfrm>
              <a:off x="590695" y="283050"/>
              <a:ext cx="1493368" cy="8096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3" name="線"/>
            <p:cNvSpPr/>
            <p:nvPr/>
          </p:nvSpPr>
          <p:spPr>
            <a:xfrm>
              <a:off x="590695" y="1089611"/>
              <a:ext cx="1493368" cy="809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4" name="線"/>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45" name="線"/>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447" name="全結合層"/>
          <p:cNvSpPr txBox="1"/>
          <p:nvPr/>
        </p:nvSpPr>
        <p:spPr>
          <a:xfrm>
            <a:off x="5177552" y="5490551"/>
            <a:ext cx="22479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全結合層</a:t>
            </a:r>
          </a:p>
        </p:txBody>
      </p:sp>
      <p:sp>
        <p:nvSpPr>
          <p:cNvPr id="448" name="非全結合層"/>
          <p:cNvSpPr txBox="1"/>
          <p:nvPr/>
        </p:nvSpPr>
        <p:spPr>
          <a:xfrm>
            <a:off x="12057023" y="5490551"/>
            <a:ext cx="2781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非全結合層</a:t>
            </a:r>
          </a:p>
        </p:txBody>
      </p:sp>
      <p:sp>
        <p:nvSpPr>
          <p:cNvPr id="37" name="dl_model = Sequential()…">
            <a:extLst>
              <a:ext uri="{FF2B5EF4-FFF2-40B4-BE49-F238E27FC236}">
                <a16:creationId xmlns:a16="http://schemas.microsoft.com/office/drawing/2014/main" id="{46A79C9C-F0A7-4DA8-B66D-634F3AB736B3}"/>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 </a:t>
            </a:r>
            <a:r>
              <a:rPr dirty="0" err="1">
                <a:solidFill>
                  <a:srgbClr val="FF0000"/>
                </a:solidFill>
              </a:rPr>
              <a:t>input_shape</a:t>
            </a:r>
            <a:r>
              <a:rPr dirty="0">
                <a:solidFill>
                  <a:srgbClr val="FF0000"/>
                </a:solidFill>
              </a:rPr>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38" name="学習モデルの作成">
            <a:extLst>
              <a:ext uri="{FF2B5EF4-FFF2-40B4-BE49-F238E27FC236}">
                <a16:creationId xmlns:a16="http://schemas.microsoft.com/office/drawing/2014/main" id="{29B8A914-4F8B-4DB0-87B7-395652D9A2BB}"/>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グループ"/>
          <p:cNvGrpSpPr/>
          <p:nvPr/>
        </p:nvGrpSpPr>
        <p:grpSpPr>
          <a:xfrm>
            <a:off x="3869221" y="3902041"/>
            <a:ext cx="4250114" cy="2898311"/>
            <a:chOff x="0" y="0"/>
            <a:chExt cx="4250112" cy="2898309"/>
          </a:xfrm>
        </p:grpSpPr>
        <p:sp>
          <p:nvSpPr>
            <p:cNvPr id="452" name="楕円"/>
            <p:cNvSpPr/>
            <p:nvPr/>
          </p:nvSpPr>
          <p:spPr>
            <a:xfrm>
              <a:off x="0" y="0"/>
              <a:ext cx="709879"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3" name="楕円"/>
            <p:cNvSpPr/>
            <p:nvPr/>
          </p:nvSpPr>
          <p:spPr>
            <a:xfrm>
              <a:off x="0" y="731241"/>
              <a:ext cx="709879"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4" name="楕円"/>
            <p:cNvSpPr/>
            <p:nvPr/>
          </p:nvSpPr>
          <p:spPr>
            <a:xfrm>
              <a:off x="0" y="1462483"/>
              <a:ext cx="709879"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5" name="楕円"/>
            <p:cNvSpPr/>
            <p:nvPr/>
          </p:nvSpPr>
          <p:spPr>
            <a:xfrm>
              <a:off x="0" y="2193724"/>
              <a:ext cx="709879"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6" name="楕円"/>
            <p:cNvSpPr/>
            <p:nvPr/>
          </p:nvSpPr>
          <p:spPr>
            <a:xfrm>
              <a:off x="3540233" y="0"/>
              <a:ext cx="709880"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7" name="楕円"/>
            <p:cNvSpPr/>
            <p:nvPr/>
          </p:nvSpPr>
          <p:spPr>
            <a:xfrm>
              <a:off x="3540233" y="731241"/>
              <a:ext cx="709880"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8" name="楕円"/>
            <p:cNvSpPr/>
            <p:nvPr/>
          </p:nvSpPr>
          <p:spPr>
            <a:xfrm>
              <a:off x="3540233" y="1462483"/>
              <a:ext cx="709880" cy="704585"/>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59" name="楕円"/>
            <p:cNvSpPr/>
            <p:nvPr/>
          </p:nvSpPr>
          <p:spPr>
            <a:xfrm>
              <a:off x="3540233" y="2193724"/>
              <a:ext cx="709880" cy="704586"/>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460" name="線"/>
            <p:cNvSpPr/>
            <p:nvPr/>
          </p:nvSpPr>
          <p:spPr>
            <a:xfrm>
              <a:off x="773897" y="352292"/>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1" name="線"/>
            <p:cNvSpPr/>
            <p:nvPr/>
          </p:nvSpPr>
          <p:spPr>
            <a:xfrm>
              <a:off x="773897" y="1083533"/>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2" name="線"/>
            <p:cNvSpPr/>
            <p:nvPr/>
          </p:nvSpPr>
          <p:spPr>
            <a:xfrm>
              <a:off x="773897" y="1814775"/>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3" name="線"/>
            <p:cNvSpPr/>
            <p:nvPr/>
          </p:nvSpPr>
          <p:spPr>
            <a:xfrm>
              <a:off x="776717" y="337005"/>
              <a:ext cx="2696678" cy="746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4" name="線"/>
            <p:cNvSpPr/>
            <p:nvPr/>
          </p:nvSpPr>
          <p:spPr>
            <a:xfrm>
              <a:off x="776766" y="1083157"/>
              <a:ext cx="2696678" cy="7469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5" name="線"/>
            <p:cNvSpPr/>
            <p:nvPr/>
          </p:nvSpPr>
          <p:spPr>
            <a:xfrm>
              <a:off x="776766" y="337005"/>
              <a:ext cx="2696580" cy="14930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6" name="線"/>
            <p:cNvSpPr/>
            <p:nvPr/>
          </p:nvSpPr>
          <p:spPr>
            <a:xfrm flipV="1">
              <a:off x="776717" y="368304"/>
              <a:ext cx="2696678" cy="71485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7" name="線"/>
            <p:cNvSpPr/>
            <p:nvPr/>
          </p:nvSpPr>
          <p:spPr>
            <a:xfrm flipV="1">
              <a:off x="778927" y="1098820"/>
              <a:ext cx="2692258" cy="71557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8" name="線"/>
            <p:cNvSpPr/>
            <p:nvPr/>
          </p:nvSpPr>
          <p:spPr>
            <a:xfrm flipV="1">
              <a:off x="776717" y="353031"/>
              <a:ext cx="2696678" cy="14610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9" name="線"/>
            <p:cNvSpPr/>
            <p:nvPr/>
          </p:nvSpPr>
          <p:spPr>
            <a:xfrm>
              <a:off x="773897" y="2546017"/>
              <a:ext cx="270232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0" name="線"/>
            <p:cNvSpPr/>
            <p:nvPr/>
          </p:nvSpPr>
          <p:spPr>
            <a:xfrm flipV="1">
              <a:off x="773201" y="367202"/>
              <a:ext cx="2703713" cy="217881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1" name="線"/>
            <p:cNvSpPr/>
            <p:nvPr/>
          </p:nvSpPr>
          <p:spPr>
            <a:xfrm flipV="1">
              <a:off x="770926" y="985753"/>
              <a:ext cx="2708262" cy="15602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2" name="線"/>
            <p:cNvSpPr/>
            <p:nvPr/>
          </p:nvSpPr>
          <p:spPr>
            <a:xfrm flipV="1">
              <a:off x="779061" y="1720921"/>
              <a:ext cx="2691992" cy="82509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3" name="線"/>
            <p:cNvSpPr/>
            <p:nvPr/>
          </p:nvSpPr>
          <p:spPr>
            <a:xfrm>
              <a:off x="773666" y="1818447"/>
              <a:ext cx="2697388" cy="72711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4" name="線"/>
            <p:cNvSpPr/>
            <p:nvPr/>
          </p:nvSpPr>
          <p:spPr>
            <a:xfrm>
              <a:off x="785549" y="1068720"/>
              <a:ext cx="2692872" cy="14921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5" name="線"/>
            <p:cNvSpPr/>
            <p:nvPr/>
          </p:nvSpPr>
          <p:spPr>
            <a:xfrm>
              <a:off x="771693" y="338865"/>
              <a:ext cx="2706728" cy="22354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477" name="入力の変数4つ、出力の変数4つ…"/>
          <p:cNvSpPr txBox="1"/>
          <p:nvPr/>
        </p:nvSpPr>
        <p:spPr>
          <a:xfrm>
            <a:off x="16193900" y="4219958"/>
            <a:ext cx="7486194" cy="1624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入力の変数4つ、出力の変数4つ</a:t>
            </a:r>
          </a:p>
          <a:p>
            <a:pPr>
              <a:defRPr sz="3600"/>
            </a:pPr>
            <a:r>
              <a:t>活性化関数はReLUを選択(全結合層)</a:t>
            </a:r>
          </a:p>
        </p:txBody>
      </p:sp>
      <p:grpSp>
        <p:nvGrpSpPr>
          <p:cNvPr id="498" name="グループ"/>
          <p:cNvGrpSpPr/>
          <p:nvPr/>
        </p:nvGrpSpPr>
        <p:grpSpPr>
          <a:xfrm>
            <a:off x="9737917" y="3545777"/>
            <a:ext cx="5429089" cy="3610838"/>
            <a:chOff x="0" y="0"/>
            <a:chExt cx="5429088" cy="3610836"/>
          </a:xfrm>
        </p:grpSpPr>
        <p:sp>
          <p:nvSpPr>
            <p:cNvPr id="478" name="線"/>
            <p:cNvSpPr/>
            <p:nvPr/>
          </p:nvSpPr>
          <p:spPr>
            <a:xfrm flipV="1">
              <a:off x="635403" y="0"/>
              <a:ext cx="1" cy="301121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9" name="線"/>
            <p:cNvSpPr/>
            <p:nvPr/>
          </p:nvSpPr>
          <p:spPr>
            <a:xfrm>
              <a:off x="642170" y="3011214"/>
              <a:ext cx="478691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0" name="線"/>
            <p:cNvSpPr/>
            <p:nvPr/>
          </p:nvSpPr>
          <p:spPr>
            <a:xfrm>
              <a:off x="801051" y="2760015"/>
              <a:ext cx="20558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1" name="線"/>
            <p:cNvSpPr/>
            <p:nvPr/>
          </p:nvSpPr>
          <p:spPr>
            <a:xfrm flipV="1">
              <a:off x="2849987" y="562402"/>
              <a:ext cx="2197614" cy="21976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2" name="線"/>
            <p:cNvSpPr/>
            <p:nvPr/>
          </p:nvSpPr>
          <p:spPr>
            <a:xfrm flipV="1">
              <a:off x="2860388"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3" name="線"/>
            <p:cNvSpPr/>
            <p:nvPr/>
          </p:nvSpPr>
          <p:spPr>
            <a:xfrm flipV="1">
              <a:off x="1934726"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4" name="線"/>
            <p:cNvSpPr/>
            <p:nvPr/>
          </p:nvSpPr>
          <p:spPr>
            <a:xfrm flipV="1">
              <a:off x="3786049"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5" name="線"/>
            <p:cNvSpPr/>
            <p:nvPr/>
          </p:nvSpPr>
          <p:spPr>
            <a:xfrm flipV="1">
              <a:off x="4711711"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6" name="線"/>
            <p:cNvSpPr/>
            <p:nvPr/>
          </p:nvSpPr>
          <p:spPr>
            <a:xfrm flipV="1">
              <a:off x="1009065" y="3003979"/>
              <a:ext cx="1" cy="17148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7" name="線"/>
            <p:cNvSpPr/>
            <p:nvPr/>
          </p:nvSpPr>
          <p:spPr>
            <a:xfrm>
              <a:off x="468423" y="2760015"/>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8" name="線"/>
            <p:cNvSpPr/>
            <p:nvPr/>
          </p:nvSpPr>
          <p:spPr>
            <a:xfrm>
              <a:off x="468423" y="742281"/>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9" name="線"/>
            <p:cNvSpPr/>
            <p:nvPr/>
          </p:nvSpPr>
          <p:spPr>
            <a:xfrm>
              <a:off x="468423" y="1751148"/>
              <a:ext cx="15658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90" name="0"/>
            <p:cNvSpPr txBox="1"/>
            <p:nvPr/>
          </p:nvSpPr>
          <p:spPr>
            <a:xfrm>
              <a:off x="2689494" y="3220811"/>
              <a:ext cx="291771"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0</a:t>
              </a:r>
            </a:p>
          </p:txBody>
        </p:sp>
        <p:sp>
          <p:nvSpPr>
            <p:cNvPr id="491" name="-2"/>
            <p:cNvSpPr txBox="1"/>
            <p:nvPr/>
          </p:nvSpPr>
          <p:spPr>
            <a:xfrm>
              <a:off x="1709843" y="3220811"/>
              <a:ext cx="399751"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2" name="-4"/>
            <p:cNvSpPr txBox="1"/>
            <p:nvPr/>
          </p:nvSpPr>
          <p:spPr>
            <a:xfrm>
              <a:off x="783578" y="3220811"/>
              <a:ext cx="400958"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sp>
          <p:nvSpPr>
            <p:cNvPr id="493" name="2"/>
            <p:cNvSpPr txBox="1"/>
            <p:nvPr/>
          </p:nvSpPr>
          <p:spPr>
            <a:xfrm>
              <a:off x="3615155" y="3220811"/>
              <a:ext cx="291772"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4" name="4"/>
            <p:cNvSpPr txBox="1"/>
            <p:nvPr/>
          </p:nvSpPr>
          <p:spPr>
            <a:xfrm>
              <a:off x="4540213" y="3220811"/>
              <a:ext cx="292979" cy="3900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sp>
          <p:nvSpPr>
            <p:cNvPr id="495" name="0"/>
            <p:cNvSpPr txBox="1"/>
            <p:nvPr/>
          </p:nvSpPr>
          <p:spPr>
            <a:xfrm>
              <a:off x="603" y="2565002"/>
              <a:ext cx="291771"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0</a:t>
              </a:r>
            </a:p>
          </p:txBody>
        </p:sp>
        <p:sp>
          <p:nvSpPr>
            <p:cNvPr id="496" name="2"/>
            <p:cNvSpPr txBox="1"/>
            <p:nvPr/>
          </p:nvSpPr>
          <p:spPr>
            <a:xfrm>
              <a:off x="603" y="1556135"/>
              <a:ext cx="291771"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2</a:t>
              </a:r>
            </a:p>
          </p:txBody>
        </p:sp>
        <p:sp>
          <p:nvSpPr>
            <p:cNvPr id="497" name="4"/>
            <p:cNvSpPr txBox="1"/>
            <p:nvPr/>
          </p:nvSpPr>
          <p:spPr>
            <a:xfrm>
              <a:off x="0" y="547268"/>
              <a:ext cx="292978" cy="39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t>4</a:t>
              </a:r>
            </a:p>
          </p:txBody>
        </p:sp>
      </p:grpSp>
      <p:sp>
        <p:nvSpPr>
          <p:cNvPr id="499" name="model.add(Dense(出力の変数の数, activation=‘活性化関数’, input_shape=(入力の変数の数,)))"/>
          <p:cNvSpPr txBox="1"/>
          <p:nvPr/>
        </p:nvSpPr>
        <p:spPr>
          <a:xfrm>
            <a:off x="1329928" y="1821321"/>
            <a:ext cx="22245067"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model.add(Dense(出力の変数の数, activation=‘活性化関数’, input_shape=(入力の変数の数,)))</a:t>
            </a:r>
          </a:p>
        </p:txBody>
      </p:sp>
      <p:sp>
        <p:nvSpPr>
          <p:cNvPr id="500" name="(入力の4つの変数は、がく片の…"/>
          <p:cNvSpPr txBox="1"/>
          <p:nvPr/>
        </p:nvSpPr>
        <p:spPr>
          <a:xfrm>
            <a:off x="16575387" y="5860689"/>
            <a:ext cx="6502971" cy="1307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a:t>(入力の4つの変数は、がく片の</a:t>
            </a:r>
          </a:p>
          <a:p>
            <a:pPr>
              <a:defRPr sz="2900"/>
            </a:pPr>
            <a:r>
              <a:rPr dirty="0" err="1"/>
              <a:t>長さと幅、花びらの長さと幅</a:t>
            </a:r>
            <a:r>
              <a:rPr lang="ja-JP" altLang="en-US" dirty="0"/>
              <a:t>、</a:t>
            </a:r>
            <a:endParaRPr lang="en-US" altLang="ja-JP" dirty="0"/>
          </a:p>
          <a:p>
            <a:pPr>
              <a:defRPr sz="2900"/>
            </a:pPr>
            <a:r>
              <a:rPr lang="ja-JP" altLang="en-US" dirty="0"/>
              <a:t>出力層の数は自由に決められます</a:t>
            </a:r>
            <a:r>
              <a:rPr lang="en-US" altLang="ja-JP" dirty="0"/>
              <a:t>)</a:t>
            </a:r>
            <a:endParaRPr dirty="0"/>
          </a:p>
        </p:txBody>
      </p:sp>
      <p:sp>
        <p:nvSpPr>
          <p:cNvPr id="502" name="ReLU関数"/>
          <p:cNvSpPr txBox="1"/>
          <p:nvPr/>
        </p:nvSpPr>
        <p:spPr>
          <a:xfrm>
            <a:off x="11994151" y="3075906"/>
            <a:ext cx="2151584"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ReLU関数</a:t>
            </a:r>
          </a:p>
        </p:txBody>
      </p:sp>
      <p:sp>
        <p:nvSpPr>
          <p:cNvPr id="503" name="4"/>
          <p:cNvSpPr txBox="1"/>
          <p:nvPr/>
        </p:nvSpPr>
        <p:spPr>
          <a:xfrm>
            <a:off x="3992432" y="2918450"/>
            <a:ext cx="365761"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4</a:t>
            </a:r>
          </a:p>
        </p:txBody>
      </p:sp>
      <p:sp>
        <p:nvSpPr>
          <p:cNvPr id="504" name="4"/>
          <p:cNvSpPr txBox="1"/>
          <p:nvPr/>
        </p:nvSpPr>
        <p:spPr>
          <a:xfrm>
            <a:off x="7479839" y="2918450"/>
            <a:ext cx="365761"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4</a:t>
            </a:r>
          </a:p>
        </p:txBody>
      </p:sp>
      <p:sp>
        <p:nvSpPr>
          <p:cNvPr id="505" name="全結合"/>
          <p:cNvSpPr txBox="1"/>
          <p:nvPr/>
        </p:nvSpPr>
        <p:spPr>
          <a:xfrm>
            <a:off x="5176065" y="3106664"/>
            <a:ext cx="14859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全結合</a:t>
            </a:r>
          </a:p>
        </p:txBody>
      </p:sp>
      <p:sp>
        <p:nvSpPr>
          <p:cNvPr id="57" name="dl_model = Sequential()…">
            <a:extLst>
              <a:ext uri="{FF2B5EF4-FFF2-40B4-BE49-F238E27FC236}">
                <a16:creationId xmlns:a16="http://schemas.microsoft.com/office/drawing/2014/main" id="{CEA4564C-C1F5-4E73-AB98-C7F481884D17}"/>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 </a:t>
            </a:r>
            <a:r>
              <a:rPr dirty="0" err="1">
                <a:solidFill>
                  <a:srgbClr val="FF0000"/>
                </a:solidFill>
              </a:rPr>
              <a:t>input_shape</a:t>
            </a:r>
            <a:r>
              <a:rPr dirty="0">
                <a:solidFill>
                  <a:srgbClr val="FF0000"/>
                </a:solidFill>
              </a:rPr>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58" name="学習モデルの作成">
            <a:extLst>
              <a:ext uri="{FF2B5EF4-FFF2-40B4-BE49-F238E27FC236}">
                <a16:creationId xmlns:a16="http://schemas.microsoft.com/office/drawing/2014/main" id="{35944757-1F05-402E-A53B-C54BCC8D7002}"/>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
        <p:nvSpPr>
          <p:cNvPr id="2" name="(入力の4つの変数は、がく片の…">
            <a:extLst>
              <a:ext uri="{FF2B5EF4-FFF2-40B4-BE49-F238E27FC236}">
                <a16:creationId xmlns:a16="http://schemas.microsoft.com/office/drawing/2014/main" id="{A9CF0FCA-D58C-6C81-372B-EFC268678443}"/>
              </a:ext>
            </a:extLst>
          </p:cNvPr>
          <p:cNvSpPr txBox="1"/>
          <p:nvPr/>
        </p:nvSpPr>
        <p:spPr>
          <a:xfrm>
            <a:off x="1250989" y="3977128"/>
            <a:ext cx="2557484"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err="1"/>
              <a:t>がく片の長さ</a:t>
            </a:r>
            <a:endParaRPr dirty="0"/>
          </a:p>
        </p:txBody>
      </p:sp>
      <p:sp>
        <p:nvSpPr>
          <p:cNvPr id="3" name="(入力の4つの変数は、がく片の…">
            <a:extLst>
              <a:ext uri="{FF2B5EF4-FFF2-40B4-BE49-F238E27FC236}">
                <a16:creationId xmlns:a16="http://schemas.microsoft.com/office/drawing/2014/main" id="{5F5E0CB2-BD96-E252-D225-45CFCBE387B8}"/>
              </a:ext>
            </a:extLst>
          </p:cNvPr>
          <p:cNvSpPr txBox="1"/>
          <p:nvPr/>
        </p:nvSpPr>
        <p:spPr>
          <a:xfrm>
            <a:off x="1369602" y="4718439"/>
            <a:ext cx="2333972"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900"/>
            </a:pPr>
            <a:r>
              <a:rPr dirty="0" err="1"/>
              <a:t>がく片の幅</a:t>
            </a:r>
            <a:endParaRPr dirty="0"/>
          </a:p>
        </p:txBody>
      </p:sp>
      <p:sp>
        <p:nvSpPr>
          <p:cNvPr id="4" name="(入力の4つの変数は、がく片の…">
            <a:extLst>
              <a:ext uri="{FF2B5EF4-FFF2-40B4-BE49-F238E27FC236}">
                <a16:creationId xmlns:a16="http://schemas.microsoft.com/office/drawing/2014/main" id="{86C554F6-63B7-9DFD-7407-5FFF44CF2346}"/>
              </a:ext>
            </a:extLst>
          </p:cNvPr>
          <p:cNvSpPr txBox="1"/>
          <p:nvPr/>
        </p:nvSpPr>
        <p:spPr>
          <a:xfrm>
            <a:off x="1402913" y="5449087"/>
            <a:ext cx="2333972"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err="1"/>
              <a:t>花びらの長</a:t>
            </a:r>
            <a:r>
              <a:rPr lang="ja-JP" altLang="en-US" dirty="0"/>
              <a:t>さ</a:t>
            </a:r>
            <a:endParaRPr dirty="0"/>
          </a:p>
        </p:txBody>
      </p:sp>
      <p:sp>
        <p:nvSpPr>
          <p:cNvPr id="5" name="(入力の4つの変数は、がく片の…">
            <a:extLst>
              <a:ext uri="{FF2B5EF4-FFF2-40B4-BE49-F238E27FC236}">
                <a16:creationId xmlns:a16="http://schemas.microsoft.com/office/drawing/2014/main" id="{DF0B0B2E-E372-64D8-991B-DB8752F7A150}"/>
              </a:ext>
            </a:extLst>
          </p:cNvPr>
          <p:cNvSpPr txBox="1"/>
          <p:nvPr/>
        </p:nvSpPr>
        <p:spPr>
          <a:xfrm>
            <a:off x="1540142" y="6165727"/>
            <a:ext cx="1962076" cy="50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err="1"/>
              <a:t>花びらの幅</a:t>
            </a:r>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09"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0"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1"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2" name="楕円"/>
          <p:cNvSpPr/>
          <p:nvPr/>
        </p:nvSpPr>
        <p:spPr>
          <a:xfrm>
            <a:off x="11724285" y="255282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3" name="楕円"/>
          <p:cNvSpPr/>
          <p:nvPr/>
        </p:nvSpPr>
        <p:spPr>
          <a:xfrm>
            <a:off x="11724285" y="345453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4" name="楕円"/>
          <p:cNvSpPr/>
          <p:nvPr/>
        </p:nvSpPr>
        <p:spPr>
          <a:xfrm>
            <a:off x="11724285" y="4356244"/>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5" name="楕円"/>
          <p:cNvSpPr/>
          <p:nvPr/>
        </p:nvSpPr>
        <p:spPr>
          <a:xfrm>
            <a:off x="11724285" y="5257955"/>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6"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7"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8"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19"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20"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1"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2"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3"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4"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5"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6"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7"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8"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9" name="線"/>
          <p:cNvSpPr/>
          <p:nvPr/>
        </p:nvSpPr>
        <p:spPr>
          <a:xfrm>
            <a:off x="8289908" y="292695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0" name="線"/>
          <p:cNvSpPr/>
          <p:nvPr/>
        </p:nvSpPr>
        <p:spPr>
          <a:xfrm>
            <a:off x="8201008" y="382866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1" name="線"/>
          <p:cNvSpPr/>
          <p:nvPr/>
        </p:nvSpPr>
        <p:spPr>
          <a:xfrm>
            <a:off x="8201008" y="4730376"/>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2" name="線"/>
          <p:cNvSpPr/>
          <p:nvPr/>
        </p:nvSpPr>
        <p:spPr>
          <a:xfrm>
            <a:off x="8204486" y="2908106"/>
            <a:ext cx="3325332"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3" name="線"/>
          <p:cNvSpPr/>
          <p:nvPr/>
        </p:nvSpPr>
        <p:spPr>
          <a:xfrm>
            <a:off x="8204545" y="3828202"/>
            <a:ext cx="3325332"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4" name="線"/>
          <p:cNvSpPr/>
          <p:nvPr/>
        </p:nvSpPr>
        <p:spPr>
          <a:xfrm>
            <a:off x="8204545" y="2908106"/>
            <a:ext cx="3325212" cy="184112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5" name="線"/>
          <p:cNvSpPr/>
          <p:nvPr/>
        </p:nvSpPr>
        <p:spPr>
          <a:xfrm flipV="1">
            <a:off x="8204485" y="2946701"/>
            <a:ext cx="3325333" cy="88150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6" name="線"/>
          <p:cNvSpPr/>
          <p:nvPr/>
        </p:nvSpPr>
        <p:spPr>
          <a:xfrm flipV="1">
            <a:off x="8207210" y="3847516"/>
            <a:ext cx="3319883" cy="882397"/>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7" name="線"/>
          <p:cNvSpPr/>
          <p:nvPr/>
        </p:nvSpPr>
        <p:spPr>
          <a:xfrm flipV="1">
            <a:off x="8204485" y="2927868"/>
            <a:ext cx="3325333" cy="1801598"/>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8"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9"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0" name="線"/>
          <p:cNvSpPr/>
          <p:nvPr/>
        </p:nvSpPr>
        <p:spPr>
          <a:xfrm flipV="1">
            <a:off x="3758172"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1" name="線"/>
          <p:cNvSpPr/>
          <p:nvPr/>
        </p:nvSpPr>
        <p:spPr>
          <a:xfrm flipV="1">
            <a:off x="3768203" y="4674931"/>
            <a:ext cx="3319556"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2"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3"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4"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5" name="線"/>
          <p:cNvSpPr/>
          <p:nvPr/>
        </p:nvSpPr>
        <p:spPr>
          <a:xfrm>
            <a:off x="8192313" y="5692374"/>
            <a:ext cx="3332289"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6" name="線"/>
          <p:cNvSpPr/>
          <p:nvPr/>
        </p:nvSpPr>
        <p:spPr>
          <a:xfrm flipV="1">
            <a:off x="8191455" y="3005630"/>
            <a:ext cx="3334007" cy="268674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7" name="線"/>
          <p:cNvSpPr/>
          <p:nvPr/>
        </p:nvSpPr>
        <p:spPr>
          <a:xfrm flipV="1">
            <a:off x="8188649" y="3768378"/>
            <a:ext cx="3339618" cy="1923997"/>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8" name="線"/>
          <p:cNvSpPr/>
          <p:nvPr/>
        </p:nvSpPr>
        <p:spPr>
          <a:xfrm flipV="1">
            <a:off x="8198680" y="4674931"/>
            <a:ext cx="3319555" cy="1017444"/>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9" name="線"/>
          <p:cNvSpPr/>
          <p:nvPr/>
        </p:nvSpPr>
        <p:spPr>
          <a:xfrm>
            <a:off x="8192028" y="4795192"/>
            <a:ext cx="3326207" cy="8966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0" name="線"/>
          <p:cNvSpPr/>
          <p:nvPr/>
        </p:nvSpPr>
        <p:spPr>
          <a:xfrm>
            <a:off x="8206681" y="3870687"/>
            <a:ext cx="3320639" cy="183995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1" name="線"/>
          <p:cNvSpPr/>
          <p:nvPr/>
        </p:nvSpPr>
        <p:spPr>
          <a:xfrm>
            <a:off x="8189596" y="2970687"/>
            <a:ext cx="3337725" cy="275663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2" name="2回目以降はinput_shapeは不要…"/>
          <p:cNvSpPr txBox="1"/>
          <p:nvPr/>
        </p:nvSpPr>
        <p:spPr>
          <a:xfrm>
            <a:off x="14464718" y="4034337"/>
            <a:ext cx="8903399" cy="2418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pPr>
            <a:r>
              <a:t>2回目以降はinput_shapeは不要</a:t>
            </a:r>
          </a:p>
          <a:p>
            <a:pPr>
              <a:defRPr sz="3500"/>
            </a:pPr>
            <a:r>
              <a:t>入力の変数はそのまま(4つ)、出力の変数4つ</a:t>
            </a:r>
          </a:p>
          <a:p>
            <a:pPr>
              <a:defRPr sz="3500"/>
            </a:pPr>
            <a:r>
              <a:t>ReLUという(活性化)関数を選択</a:t>
            </a:r>
          </a:p>
        </p:txBody>
      </p:sp>
      <p:sp>
        <p:nvSpPr>
          <p:cNvPr id="553" name="model.add()でさらに層の追加"/>
          <p:cNvSpPr txBox="1"/>
          <p:nvPr/>
        </p:nvSpPr>
        <p:spPr>
          <a:xfrm>
            <a:off x="15249216" y="2478773"/>
            <a:ext cx="7334403"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model.add()でさらに層の追加</a:t>
            </a:r>
          </a:p>
        </p:txBody>
      </p:sp>
      <p:sp>
        <p:nvSpPr>
          <p:cNvPr id="50" name="dl_model = Sequential()…">
            <a:extLst>
              <a:ext uri="{FF2B5EF4-FFF2-40B4-BE49-F238E27FC236}">
                <a16:creationId xmlns:a16="http://schemas.microsoft.com/office/drawing/2014/main" id="{9381F694-2906-495E-A3EA-06DB69698255}"/>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51" name="学習モデルの作成">
            <a:extLst>
              <a:ext uri="{FF2B5EF4-FFF2-40B4-BE49-F238E27FC236}">
                <a16:creationId xmlns:a16="http://schemas.microsoft.com/office/drawing/2014/main" id="{239294C1-5FC5-4DCD-BEE0-5672D9E421A3}"/>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58"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59"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0"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1" name="楕円"/>
          <p:cNvSpPr/>
          <p:nvPr/>
        </p:nvSpPr>
        <p:spPr>
          <a:xfrm>
            <a:off x="11724285" y="255282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2" name="楕円"/>
          <p:cNvSpPr/>
          <p:nvPr/>
        </p:nvSpPr>
        <p:spPr>
          <a:xfrm>
            <a:off x="11724285" y="345453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3" name="楕円"/>
          <p:cNvSpPr/>
          <p:nvPr/>
        </p:nvSpPr>
        <p:spPr>
          <a:xfrm>
            <a:off x="11724285" y="435624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楕円"/>
          <p:cNvSpPr/>
          <p:nvPr/>
        </p:nvSpPr>
        <p:spPr>
          <a:xfrm>
            <a:off x="11724285" y="5257955"/>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5"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6"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7"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8"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9"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1"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2"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3"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4"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5"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8289908" y="292695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8201008" y="382866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8201008" y="4730376"/>
            <a:ext cx="3332290"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a:off x="8204486" y="2908106"/>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8204545" y="3828202"/>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a:off x="8204545" y="2908106"/>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8204485" y="2946701"/>
            <a:ext cx="3325333" cy="88150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flipV="1">
            <a:off x="8207210" y="3847516"/>
            <a:ext cx="3319883" cy="8823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flipV="1">
            <a:off x="8204485" y="2927868"/>
            <a:ext cx="3325333" cy="1801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flipV="1">
            <a:off x="3758172"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flipV="1">
            <a:off x="3768203" y="4674931"/>
            <a:ext cx="3319556"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a:off x="8192313"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flipV="1">
            <a:off x="8191455" y="3005630"/>
            <a:ext cx="3334007"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flipV="1">
            <a:off x="8188649" y="3768378"/>
            <a:ext cx="3339618" cy="19239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線"/>
          <p:cNvSpPr/>
          <p:nvPr/>
        </p:nvSpPr>
        <p:spPr>
          <a:xfrm flipV="1">
            <a:off x="8198680" y="4674931"/>
            <a:ext cx="3319555" cy="10174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8" name="線"/>
          <p:cNvSpPr/>
          <p:nvPr/>
        </p:nvSpPr>
        <p:spPr>
          <a:xfrm>
            <a:off x="8192028" y="4795192"/>
            <a:ext cx="3326207"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8206681"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8189596"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楕円"/>
          <p:cNvSpPr/>
          <p:nvPr/>
        </p:nvSpPr>
        <p:spPr>
          <a:xfrm>
            <a:off x="16238960" y="2590925"/>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2" name="楕円"/>
          <p:cNvSpPr/>
          <p:nvPr/>
        </p:nvSpPr>
        <p:spPr>
          <a:xfrm>
            <a:off x="16238960" y="3492634"/>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3" name="楕円"/>
          <p:cNvSpPr/>
          <p:nvPr/>
        </p:nvSpPr>
        <p:spPr>
          <a:xfrm>
            <a:off x="16238960" y="4394344"/>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4" name="楕円"/>
          <p:cNvSpPr/>
          <p:nvPr/>
        </p:nvSpPr>
        <p:spPr>
          <a:xfrm>
            <a:off x="16238960" y="5296055"/>
            <a:ext cx="875368"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5" name="線"/>
          <p:cNvSpPr/>
          <p:nvPr/>
        </p:nvSpPr>
        <p:spPr>
          <a:xfrm>
            <a:off x="12804583" y="296505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2715683" y="386676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2715683" y="4768477"/>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線"/>
          <p:cNvSpPr/>
          <p:nvPr/>
        </p:nvSpPr>
        <p:spPr>
          <a:xfrm>
            <a:off x="12719160" y="2946206"/>
            <a:ext cx="3325333"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9" name="線"/>
          <p:cNvSpPr/>
          <p:nvPr/>
        </p:nvSpPr>
        <p:spPr>
          <a:xfrm>
            <a:off x="12719219" y="3866302"/>
            <a:ext cx="3325333" cy="9210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2719220" y="2946206"/>
            <a:ext cx="3325212" cy="184112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flipV="1">
            <a:off x="12719160" y="2984801"/>
            <a:ext cx="3325333" cy="88150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2721885" y="3885617"/>
            <a:ext cx="3319883" cy="88239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flipV="1">
            <a:off x="12719160" y="2965968"/>
            <a:ext cx="3325333" cy="1801598"/>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4" name="線"/>
          <p:cNvSpPr/>
          <p:nvPr/>
        </p:nvSpPr>
        <p:spPr>
          <a:xfrm>
            <a:off x="12706987" y="5730475"/>
            <a:ext cx="3332290" cy="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5" name="線"/>
          <p:cNvSpPr/>
          <p:nvPr/>
        </p:nvSpPr>
        <p:spPr>
          <a:xfrm flipV="1">
            <a:off x="12706129" y="3043730"/>
            <a:ext cx="3334008" cy="2686745"/>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線"/>
          <p:cNvSpPr/>
          <p:nvPr/>
        </p:nvSpPr>
        <p:spPr>
          <a:xfrm flipV="1">
            <a:off x="12703324" y="3806479"/>
            <a:ext cx="3339618" cy="192399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7" name="線"/>
          <p:cNvSpPr/>
          <p:nvPr/>
        </p:nvSpPr>
        <p:spPr>
          <a:xfrm flipV="1">
            <a:off x="12713355" y="4713031"/>
            <a:ext cx="3319555" cy="1017444"/>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8" name="線"/>
          <p:cNvSpPr/>
          <p:nvPr/>
        </p:nvSpPr>
        <p:spPr>
          <a:xfrm>
            <a:off x="12706702" y="4833292"/>
            <a:ext cx="3326208" cy="89662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9" name="線"/>
          <p:cNvSpPr/>
          <p:nvPr/>
        </p:nvSpPr>
        <p:spPr>
          <a:xfrm>
            <a:off x="12721355" y="3908787"/>
            <a:ext cx="3320640" cy="183995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0" name="線"/>
          <p:cNvSpPr/>
          <p:nvPr/>
        </p:nvSpPr>
        <p:spPr>
          <a:xfrm>
            <a:off x="12704270" y="3008787"/>
            <a:ext cx="3337725" cy="2756632"/>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1" name="入力の変数はそのまま(4つ)、出力の変数4つ…"/>
          <p:cNvSpPr txBox="1"/>
          <p:nvPr/>
        </p:nvSpPr>
        <p:spPr>
          <a:xfrm>
            <a:off x="15588314" y="6645242"/>
            <a:ext cx="8150048" cy="1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入力の変数はそのまま(4つ)、出力の変数4つ</a:t>
            </a:r>
          </a:p>
          <a:p>
            <a:pPr>
              <a:defRPr sz="3200"/>
            </a:pPr>
            <a:r>
              <a:t>ReLUという(活性化)関数を選択</a:t>
            </a:r>
          </a:p>
        </p:txBody>
      </p:sp>
      <p:sp>
        <p:nvSpPr>
          <p:cNvPr id="69" name="dl_model = Sequential()…">
            <a:extLst>
              <a:ext uri="{FF2B5EF4-FFF2-40B4-BE49-F238E27FC236}">
                <a16:creationId xmlns:a16="http://schemas.microsoft.com/office/drawing/2014/main" id="{3D06E952-D525-44E5-862D-CB25B1EA3EDB}"/>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solidFill>
                  <a:srgbClr val="FF0000"/>
                </a:solidFill>
              </a:rPr>
              <a:t>dl_</a:t>
            </a:r>
            <a:r>
              <a:rPr dirty="0" err="1">
                <a:solidFill>
                  <a:srgbClr val="FF0000"/>
                </a:solidFill>
              </a:rPr>
              <a:t>model.add</a:t>
            </a:r>
            <a:r>
              <a:rPr dirty="0">
                <a:solidFill>
                  <a:srgbClr val="FF0000"/>
                </a:solidFill>
              </a:rPr>
              <a:t>(Dense(4, activation='</a:t>
            </a:r>
            <a:r>
              <a:rPr dirty="0" err="1">
                <a:solidFill>
                  <a:srgbClr val="FF0000"/>
                </a:solidFill>
              </a:rPr>
              <a:t>relu</a:t>
            </a:r>
            <a:r>
              <a:rPr dirty="0">
                <a:solidFill>
                  <a:srgbClr val="FF0000"/>
                </a:solidFill>
              </a:rPr>
              <a:t>'))</a:t>
            </a:r>
          </a:p>
          <a:p>
            <a:pPr algn="l">
              <a:defRPr sz="3800"/>
            </a:pPr>
            <a:r>
              <a:rPr lang="en-US" dirty="0" err="1"/>
              <a:t>dl_</a:t>
            </a:r>
            <a:r>
              <a:rPr dirty="0" err="1"/>
              <a:t>model.add</a:t>
            </a:r>
            <a:r>
              <a:rPr dirty="0"/>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70" name="学習モデルの作成">
            <a:extLst>
              <a:ext uri="{FF2B5EF4-FFF2-40B4-BE49-F238E27FC236}">
                <a16:creationId xmlns:a16="http://schemas.microsoft.com/office/drawing/2014/main" id="{0D65EBB5-ABE4-42B0-B668-E588A354A901}"/>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0" name="まずはデータを読み込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100">
                <a:solidFill>
                  <a:srgbClr val="FFFFFF"/>
                </a:solidFill>
              </a:defRPr>
            </a:lvl1pPr>
          </a:lstStyle>
          <a:p>
            <a:r>
              <a:t>まずはデータを読み込んでみよう</a:t>
            </a:r>
          </a:p>
        </p:txBody>
      </p:sp>
      <p:sp>
        <p:nvSpPr>
          <p:cNvPr id="421" name="import pandas as pd"/>
          <p:cNvSpPr txBox="1"/>
          <p:nvPr/>
        </p:nvSpPr>
        <p:spPr>
          <a:xfrm>
            <a:off x="8556197" y="3123728"/>
            <a:ext cx="5532756" cy="6096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t>import pandas as pd</a:t>
            </a:r>
          </a:p>
        </p:txBody>
      </p:sp>
      <p:sp>
        <p:nvSpPr>
          <p:cNvPr id="422" name="iris = pd.read_csv('iris.csv', encoding='utf-8')"/>
          <p:cNvSpPr txBox="1"/>
          <p:nvPr/>
        </p:nvSpPr>
        <p:spPr>
          <a:xfrm>
            <a:off x="8738533" y="5779531"/>
            <a:ext cx="5168081" cy="62889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a:lvl1pPr>
          </a:lstStyle>
          <a:p>
            <a:r>
              <a:rPr dirty="0"/>
              <a:t>iris = </a:t>
            </a:r>
            <a:r>
              <a:rPr dirty="0" err="1"/>
              <a:t>pd.read_csv</a:t>
            </a:r>
            <a:r>
              <a:rPr dirty="0"/>
              <a:t>('</a:t>
            </a:r>
            <a:r>
              <a:rPr lang="en-US" dirty="0"/>
              <a:t>2</a:t>
            </a:r>
            <a:r>
              <a:rPr dirty="0"/>
              <a:t>.csv')</a:t>
            </a:r>
          </a:p>
        </p:txBody>
      </p:sp>
      <p:sp>
        <p:nvSpPr>
          <p:cNvPr id="423" name="pandasというライブラリをインストールしてpdと省略して使います"/>
          <p:cNvSpPr txBox="1"/>
          <p:nvPr/>
        </p:nvSpPr>
        <p:spPr>
          <a:xfrm>
            <a:off x="3954134" y="2062645"/>
            <a:ext cx="16095104"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pandasというライブラリをインストールしてpdと省略して使います</a:t>
            </a:r>
          </a:p>
        </p:txBody>
      </p:sp>
      <p:sp>
        <p:nvSpPr>
          <p:cNvPr id="424" name="pd.read_csv(‘ファイル名.csv’, encoding=‘utf-8’)でファイルをpandasの形式で読み込みます"/>
          <p:cNvSpPr txBox="1"/>
          <p:nvPr/>
        </p:nvSpPr>
        <p:spPr>
          <a:xfrm>
            <a:off x="3549853" y="4679463"/>
            <a:ext cx="16903666" cy="670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pd.read_csv</a:t>
            </a:r>
            <a:r>
              <a:rPr dirty="0"/>
              <a:t>(‘ファイル名.csv’)</a:t>
            </a:r>
            <a:r>
              <a:rPr dirty="0" err="1"/>
              <a:t>でファイルをpandasの形式で読み込みます</a:t>
            </a:r>
            <a:endParaRPr dirty="0"/>
          </a:p>
        </p:txBody>
      </p:sp>
      <p:sp>
        <p:nvSpPr>
          <p:cNvPr id="425" name="pandasで読み込んだデータの型はデータフレームでした。…"/>
          <p:cNvSpPr txBox="1"/>
          <p:nvPr/>
        </p:nvSpPr>
        <p:spPr>
          <a:xfrm>
            <a:off x="3683704" y="7400672"/>
            <a:ext cx="16635964" cy="1238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100">
                <a:latin typeface="+mn-lt"/>
                <a:ea typeface="+mn-ea"/>
                <a:cs typeface="+mn-cs"/>
                <a:sym typeface="ヒラギノ角ゴ ProN W3"/>
              </a:defRPr>
            </a:pPr>
            <a:r>
              <a:rPr dirty="0" err="1"/>
              <a:t>pandasで読み込んだデータの型</a:t>
            </a:r>
            <a:r>
              <a:rPr lang="ja-JP" altLang="en-US" dirty="0"/>
              <a:t>を</a:t>
            </a:r>
            <a:r>
              <a:rPr dirty="0" err="1"/>
              <a:t>データフレーム</a:t>
            </a:r>
            <a:r>
              <a:rPr lang="ja-JP" altLang="en-US" dirty="0"/>
              <a:t>と言います</a:t>
            </a:r>
            <a:r>
              <a:rPr dirty="0"/>
              <a:t>。</a:t>
            </a:r>
          </a:p>
          <a:p>
            <a:pPr>
              <a:defRPr sz="4100">
                <a:latin typeface="+mn-lt"/>
                <a:ea typeface="+mn-ea"/>
                <a:cs typeface="+mn-cs"/>
                <a:sym typeface="ヒラギノ角ゴ ProN W3"/>
              </a:defRPr>
            </a:pPr>
            <a:r>
              <a:rPr dirty="0" err="1"/>
              <a:t>今回は読み込んだ</a:t>
            </a:r>
            <a:r>
              <a:rPr lang="en-US" dirty="0"/>
              <a:t> 2</a:t>
            </a:r>
            <a:r>
              <a:rPr dirty="0"/>
              <a:t>.csvのデータをirisという変数名で格納しています。</a:t>
            </a:r>
          </a:p>
        </p:txBody>
      </p:sp>
      <p:sp>
        <p:nvSpPr>
          <p:cNvPr id="2" name="スライド番号プレースホルダー 1">
            <a:extLst>
              <a:ext uri="{FF2B5EF4-FFF2-40B4-BE49-F238E27FC236}">
                <a16:creationId xmlns:a16="http://schemas.microsoft.com/office/drawing/2014/main" id="{2DED6125-2206-136D-ABAC-53BE7D76CCC4}"/>
              </a:ext>
            </a:extLst>
          </p:cNvPr>
          <p:cNvSpPr>
            <a:spLocks noGrp="1"/>
          </p:cNvSpPr>
          <p:nvPr>
            <p:ph type="sldNum" sz="quarter" idx="2"/>
          </p:nvPr>
        </p:nvSpPr>
        <p:spPr/>
        <p:txBody>
          <a:bodyPr/>
          <a:lstStyle/>
          <a:p>
            <a:fld id="{86CB4B4D-7CA3-9044-876B-883B54F8677D}" type="slidenum">
              <a:rPr lang="en-US" altLang="ja-JP" smtClean="0"/>
              <a:t>5</a:t>
            </a:fld>
            <a:endParaRPr lang="ja-JP" alt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楕円"/>
          <p:cNvSpPr/>
          <p:nvPr/>
        </p:nvSpPr>
        <p:spPr>
          <a:xfrm>
            <a:off x="280752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6" name="楕円"/>
          <p:cNvSpPr/>
          <p:nvPr/>
        </p:nvSpPr>
        <p:spPr>
          <a:xfrm>
            <a:off x="280752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280752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280752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11724285" y="255282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11724285" y="345453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11724285" y="4356244"/>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楕円"/>
          <p:cNvSpPr/>
          <p:nvPr/>
        </p:nvSpPr>
        <p:spPr>
          <a:xfrm>
            <a:off x="11724285" y="5257955"/>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3" name="楕円"/>
          <p:cNvSpPr/>
          <p:nvPr/>
        </p:nvSpPr>
        <p:spPr>
          <a:xfrm>
            <a:off x="7173066" y="255282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4" name="楕円"/>
          <p:cNvSpPr/>
          <p:nvPr/>
        </p:nvSpPr>
        <p:spPr>
          <a:xfrm>
            <a:off x="7173066" y="34545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5" name="楕円"/>
          <p:cNvSpPr/>
          <p:nvPr/>
        </p:nvSpPr>
        <p:spPr>
          <a:xfrm>
            <a:off x="7173066" y="43562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6" name="楕円"/>
          <p:cNvSpPr/>
          <p:nvPr/>
        </p:nvSpPr>
        <p:spPr>
          <a:xfrm>
            <a:off x="7173066" y="52579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7" name="楕円"/>
          <p:cNvSpPr/>
          <p:nvPr/>
        </p:nvSpPr>
        <p:spPr>
          <a:xfrm>
            <a:off x="20342910" y="3854295"/>
            <a:ext cx="875367" cy="868840"/>
          </a:xfrm>
          <a:prstGeom prst="ellipse">
            <a:avLst/>
          </a:prstGeom>
          <a:ln w="76200">
            <a:solidFill>
              <a:schemeClr val="accent5"/>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a:off x="3761837" y="298724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a:off x="3761837" y="388895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a:off x="3761837" y="479066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a:off x="3765314" y="2968394"/>
            <a:ext cx="3325333"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a:off x="3765374" y="3888489"/>
            <a:ext cx="3325332" cy="9210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a:off x="3765374" y="2968394"/>
            <a:ext cx="3325212" cy="184112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flipV="1">
            <a:off x="3765314" y="3006989"/>
            <a:ext cx="3325333" cy="88150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flipV="1">
            <a:off x="3768038" y="3907804"/>
            <a:ext cx="3319884" cy="88239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flipV="1">
            <a:off x="3765314" y="2988156"/>
            <a:ext cx="3325332" cy="18015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17235368" y="3839843"/>
            <a:ext cx="2938962" cy="420229"/>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17238846" y="2919282"/>
            <a:ext cx="2948807" cy="1310706"/>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flipV="1">
            <a:off x="17241570" y="4244669"/>
            <a:ext cx="2934691" cy="496421"/>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a:off x="3761837" y="5692374"/>
            <a:ext cx="3332289"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3760977" y="3005630"/>
            <a:ext cx="3334008" cy="268674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3758172" y="3881431"/>
            <a:ext cx="3336297" cy="181094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線"/>
          <p:cNvSpPr/>
          <p:nvPr/>
        </p:nvSpPr>
        <p:spPr>
          <a:xfrm flipV="1">
            <a:off x="3768203" y="4778290"/>
            <a:ext cx="3319556" cy="91408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4" name="線"/>
          <p:cNvSpPr/>
          <p:nvPr/>
        </p:nvSpPr>
        <p:spPr>
          <a:xfrm>
            <a:off x="3761551" y="4795192"/>
            <a:ext cx="3326208" cy="89662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3776204" y="3870687"/>
            <a:ext cx="3320639" cy="183995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3759118" y="2970687"/>
            <a:ext cx="3337725" cy="27566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8"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9"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0"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1" name="線"/>
          <p:cNvSpPr/>
          <p:nvPr/>
        </p:nvSpPr>
        <p:spPr>
          <a:xfrm flipV="1">
            <a:off x="17238846" y="4268430"/>
            <a:ext cx="2912077" cy="1401040"/>
          </a:xfrm>
          <a:prstGeom prst="line">
            <a:avLst/>
          </a:prstGeom>
          <a:ln w="25400">
            <a:solidFill>
              <a:schemeClr val="accent5"/>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2" name="出力の変数1つ…"/>
          <p:cNvSpPr txBox="1"/>
          <p:nvPr/>
        </p:nvSpPr>
        <p:spPr>
          <a:xfrm>
            <a:off x="18302887" y="9209396"/>
            <a:ext cx="5652720" cy="1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出力の変数1つ</a:t>
            </a:r>
          </a:p>
          <a:p>
            <a:pPr>
              <a:defRPr sz="3200"/>
            </a:pPr>
            <a:r>
              <a:t>シグモイド(活性化)関数を選択</a:t>
            </a:r>
          </a:p>
        </p:txBody>
      </p:sp>
      <p:pic>
        <p:nvPicPr>
          <p:cNvPr id="663" name="スクリーンショット 2021-03-25 0.31.29.png" descr="スクリーンショット 2021-03-25 0.31.29.png"/>
          <p:cNvPicPr>
            <a:picLocks noChangeAspect="1"/>
          </p:cNvPicPr>
          <p:nvPr/>
        </p:nvPicPr>
        <p:blipFill>
          <a:blip r:embed="rId2"/>
          <a:stretch>
            <a:fillRect/>
          </a:stretch>
        </p:blipFill>
        <p:spPr>
          <a:xfrm>
            <a:off x="19056709" y="5843732"/>
            <a:ext cx="4660662" cy="3202825"/>
          </a:xfrm>
          <a:prstGeom prst="rect">
            <a:avLst/>
          </a:prstGeom>
          <a:ln w="25400">
            <a:solidFill>
              <a:srgbClr val="000000"/>
            </a:solidFill>
            <a:miter lim="400000"/>
          </a:ln>
        </p:spPr>
      </p:pic>
      <p:grpSp>
        <p:nvGrpSpPr>
          <p:cNvPr id="680" name="グループ"/>
          <p:cNvGrpSpPr/>
          <p:nvPr/>
        </p:nvGrpSpPr>
        <p:grpSpPr>
          <a:xfrm>
            <a:off x="12780928" y="2987244"/>
            <a:ext cx="3338672" cy="2758925"/>
            <a:chOff x="0" y="0"/>
            <a:chExt cx="3338670" cy="2758923"/>
          </a:xfrm>
        </p:grpSpPr>
        <p:sp>
          <p:nvSpPr>
            <p:cNvPr id="664" name="線"/>
            <p:cNvSpPr/>
            <p:nvPr/>
          </p:nvSpPr>
          <p:spPr>
            <a:xfrm>
              <a:off x="3664" y="1885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5" name="線"/>
            <p:cNvSpPr/>
            <p:nvPr/>
          </p:nvSpPr>
          <p:spPr>
            <a:xfrm>
              <a:off x="3664" y="92056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3664" y="182227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7141" y="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7201"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a:off x="7201"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0" name="線"/>
            <p:cNvSpPr/>
            <p:nvPr/>
          </p:nvSpPr>
          <p:spPr>
            <a:xfrm flipV="1">
              <a:off x="7141"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1" name="線"/>
            <p:cNvSpPr/>
            <p:nvPr/>
          </p:nvSpPr>
          <p:spPr>
            <a:xfrm flipV="1">
              <a:off x="9866"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2" name="線"/>
            <p:cNvSpPr/>
            <p:nvPr/>
          </p:nvSpPr>
          <p:spPr>
            <a:xfrm flipV="1">
              <a:off x="7141"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3" name="線"/>
            <p:cNvSpPr/>
            <p:nvPr/>
          </p:nvSpPr>
          <p:spPr>
            <a:xfrm>
              <a:off x="3664" y="272398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4" name="線"/>
            <p:cNvSpPr/>
            <p:nvPr/>
          </p:nvSpPr>
          <p:spPr>
            <a:xfrm flipV="1">
              <a:off x="2805"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5" name="線"/>
            <p:cNvSpPr/>
            <p:nvPr/>
          </p:nvSpPr>
          <p:spPr>
            <a:xfrm flipV="1">
              <a:off x="-1" y="913037"/>
              <a:ext cx="3336297"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6" name="線"/>
            <p:cNvSpPr/>
            <p:nvPr/>
          </p:nvSpPr>
          <p:spPr>
            <a:xfrm flipV="1">
              <a:off x="10031"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7" name="線"/>
            <p:cNvSpPr/>
            <p:nvPr/>
          </p:nvSpPr>
          <p:spPr>
            <a:xfrm>
              <a:off x="3379" y="1826798"/>
              <a:ext cx="3326207"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8" name="線"/>
            <p:cNvSpPr/>
            <p:nvPr/>
          </p:nvSpPr>
          <p:spPr>
            <a:xfrm>
              <a:off x="18032"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9" name="線"/>
            <p:cNvSpPr/>
            <p:nvPr/>
          </p:nvSpPr>
          <p:spPr>
            <a:xfrm>
              <a:off x="946"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nvGrpSpPr>
          <p:cNvPr id="697" name="グループ"/>
          <p:cNvGrpSpPr/>
          <p:nvPr/>
        </p:nvGrpSpPr>
        <p:grpSpPr>
          <a:xfrm>
            <a:off x="8291591" y="2979397"/>
            <a:ext cx="3338672" cy="2758925"/>
            <a:chOff x="0" y="0"/>
            <a:chExt cx="3338670" cy="2758923"/>
          </a:xfrm>
        </p:grpSpPr>
        <p:sp>
          <p:nvSpPr>
            <p:cNvPr id="681" name="線"/>
            <p:cNvSpPr/>
            <p:nvPr/>
          </p:nvSpPr>
          <p:spPr>
            <a:xfrm>
              <a:off x="3664" y="1885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2" name="線"/>
            <p:cNvSpPr/>
            <p:nvPr/>
          </p:nvSpPr>
          <p:spPr>
            <a:xfrm>
              <a:off x="3664" y="92056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3" name="線"/>
            <p:cNvSpPr/>
            <p:nvPr/>
          </p:nvSpPr>
          <p:spPr>
            <a:xfrm>
              <a:off x="3664" y="182227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4" name="線"/>
            <p:cNvSpPr/>
            <p:nvPr/>
          </p:nvSpPr>
          <p:spPr>
            <a:xfrm>
              <a:off x="7141" y="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5" name="線"/>
            <p:cNvSpPr/>
            <p:nvPr/>
          </p:nvSpPr>
          <p:spPr>
            <a:xfrm>
              <a:off x="7201"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6" name="線"/>
            <p:cNvSpPr/>
            <p:nvPr/>
          </p:nvSpPr>
          <p:spPr>
            <a:xfrm>
              <a:off x="7201"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7" name="線"/>
            <p:cNvSpPr/>
            <p:nvPr/>
          </p:nvSpPr>
          <p:spPr>
            <a:xfrm flipV="1">
              <a:off x="7141"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8" name="線"/>
            <p:cNvSpPr/>
            <p:nvPr/>
          </p:nvSpPr>
          <p:spPr>
            <a:xfrm flipV="1">
              <a:off x="9866"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89" name="線"/>
            <p:cNvSpPr/>
            <p:nvPr/>
          </p:nvSpPr>
          <p:spPr>
            <a:xfrm flipV="1">
              <a:off x="7141"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0" name="線"/>
            <p:cNvSpPr/>
            <p:nvPr/>
          </p:nvSpPr>
          <p:spPr>
            <a:xfrm>
              <a:off x="3664" y="272398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1" name="線"/>
            <p:cNvSpPr/>
            <p:nvPr/>
          </p:nvSpPr>
          <p:spPr>
            <a:xfrm flipV="1">
              <a:off x="2805"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2" name="線"/>
            <p:cNvSpPr/>
            <p:nvPr/>
          </p:nvSpPr>
          <p:spPr>
            <a:xfrm flipV="1">
              <a:off x="-1" y="913037"/>
              <a:ext cx="3336297"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3" name="線"/>
            <p:cNvSpPr/>
            <p:nvPr/>
          </p:nvSpPr>
          <p:spPr>
            <a:xfrm flipV="1">
              <a:off x="10031"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4" name="線"/>
            <p:cNvSpPr/>
            <p:nvPr/>
          </p:nvSpPr>
          <p:spPr>
            <a:xfrm>
              <a:off x="3379" y="1826798"/>
              <a:ext cx="3326207"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5" name="線"/>
            <p:cNvSpPr/>
            <p:nvPr/>
          </p:nvSpPr>
          <p:spPr>
            <a:xfrm>
              <a:off x="18032"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96" name="線"/>
            <p:cNvSpPr/>
            <p:nvPr/>
          </p:nvSpPr>
          <p:spPr>
            <a:xfrm>
              <a:off x="946"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699" name="１"/>
          <p:cNvSpPr txBox="1"/>
          <p:nvPr/>
        </p:nvSpPr>
        <p:spPr>
          <a:xfrm>
            <a:off x="19145200" y="6162702"/>
            <a:ext cx="419101"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１</a:t>
            </a:r>
          </a:p>
        </p:txBody>
      </p:sp>
      <p:sp>
        <p:nvSpPr>
          <p:cNvPr id="700" name="0.5"/>
          <p:cNvSpPr txBox="1"/>
          <p:nvPr/>
        </p:nvSpPr>
        <p:spPr>
          <a:xfrm>
            <a:off x="19085743" y="7069130"/>
            <a:ext cx="538015" cy="4472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0.5</a:t>
            </a:r>
          </a:p>
        </p:txBody>
      </p:sp>
      <p:sp>
        <p:nvSpPr>
          <p:cNvPr id="701" name="1"/>
          <p:cNvSpPr txBox="1"/>
          <p:nvPr/>
        </p:nvSpPr>
        <p:spPr>
          <a:xfrm>
            <a:off x="19212842" y="6142288"/>
            <a:ext cx="283817" cy="44722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1</a:t>
            </a:r>
          </a:p>
        </p:txBody>
      </p:sp>
      <p:sp>
        <p:nvSpPr>
          <p:cNvPr id="702" name="0"/>
          <p:cNvSpPr txBox="1"/>
          <p:nvPr/>
        </p:nvSpPr>
        <p:spPr>
          <a:xfrm>
            <a:off x="19212842" y="7974949"/>
            <a:ext cx="283817" cy="4472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E5E5E"/>
                </a:solidFill>
                <a:latin typeface="Arial"/>
                <a:ea typeface="Arial"/>
                <a:cs typeface="Arial"/>
                <a:sym typeface="Arial"/>
              </a:defRPr>
            </a:lvl1pPr>
          </a:lstStyle>
          <a:p>
            <a:r>
              <a:t>0</a:t>
            </a:r>
          </a:p>
        </p:txBody>
      </p:sp>
      <p:sp>
        <p:nvSpPr>
          <p:cNvPr id="81" name="dl_model = Sequential()…">
            <a:extLst>
              <a:ext uri="{FF2B5EF4-FFF2-40B4-BE49-F238E27FC236}">
                <a16:creationId xmlns:a16="http://schemas.microsoft.com/office/drawing/2014/main" id="{532722D6-091B-4262-AA7B-59CB992B7EE7}"/>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solidFill>
                  <a:srgbClr val="FF0000"/>
                </a:solidFill>
              </a:rPr>
              <a:t>dl_</a:t>
            </a:r>
            <a:r>
              <a:rPr dirty="0" err="1">
                <a:solidFill>
                  <a:srgbClr val="FF0000"/>
                </a:solidFill>
              </a:rPr>
              <a:t>model.add</a:t>
            </a:r>
            <a:r>
              <a:rPr dirty="0">
                <a:solidFill>
                  <a:srgbClr val="FF0000"/>
                </a:solidFill>
              </a:rPr>
              <a:t>(Dense(1, activation='sigmoid'))</a:t>
            </a:r>
          </a:p>
          <a:p>
            <a:pPr algn="l">
              <a:defRPr sz="3800"/>
            </a:pPr>
            <a:r>
              <a:rPr lang="en-US" dirty="0" err="1"/>
              <a:t>dl_</a:t>
            </a:r>
            <a:r>
              <a:rPr dirty="0" err="1"/>
              <a:t>model.compile</a:t>
            </a:r>
            <a:r>
              <a:rPr dirty="0"/>
              <a:t>(loss='</a:t>
            </a:r>
            <a:r>
              <a:rPr dirty="0" err="1"/>
              <a:t>binary_crossentropy</a:t>
            </a:r>
            <a:r>
              <a:rPr dirty="0"/>
              <a:t>', optimizer='Adam', metrics=["accuracy"])</a:t>
            </a:r>
          </a:p>
          <a:p>
            <a:pPr algn="l">
              <a:defRPr sz="3800"/>
            </a:pPr>
            <a:r>
              <a:rPr lang="en-US" dirty="0" err="1"/>
              <a:t>dl_</a:t>
            </a:r>
            <a:r>
              <a:rPr dirty="0" err="1"/>
              <a:t>model.summary</a:t>
            </a:r>
            <a:r>
              <a:rPr dirty="0"/>
              <a:t>()</a:t>
            </a:r>
          </a:p>
        </p:txBody>
      </p:sp>
      <p:sp>
        <p:nvSpPr>
          <p:cNvPr id="82" name="学習モデルの作成">
            <a:extLst>
              <a:ext uri="{FF2B5EF4-FFF2-40B4-BE49-F238E27FC236}">
                <a16:creationId xmlns:a16="http://schemas.microsoft.com/office/drawing/2014/main" id="{418710C6-A88D-47A9-B1ED-4F00531383FC}"/>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loss = “損失関数”, optimizer =‘最適化関数’, metrics=[“評価指標”]"/>
          <p:cNvSpPr txBox="1"/>
          <p:nvPr/>
        </p:nvSpPr>
        <p:spPr>
          <a:xfrm>
            <a:off x="922586" y="4225450"/>
            <a:ext cx="14214615"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300"/>
            </a:lvl1pPr>
          </a:lstStyle>
          <a:p>
            <a:r>
              <a:rPr sz="4000" dirty="0"/>
              <a:t>loss = “</a:t>
            </a:r>
            <a:r>
              <a:rPr sz="4000" dirty="0" err="1"/>
              <a:t>損失関数</a:t>
            </a:r>
            <a:r>
              <a:rPr sz="4000" dirty="0"/>
              <a:t>”, optimizer =‘</a:t>
            </a:r>
            <a:r>
              <a:rPr sz="4000" dirty="0" err="1"/>
              <a:t>最適化関数</a:t>
            </a:r>
            <a:r>
              <a:rPr sz="4000" dirty="0"/>
              <a:t>’, metrics=[“</a:t>
            </a:r>
            <a:r>
              <a:rPr sz="4000" dirty="0" err="1"/>
              <a:t>評価指標</a:t>
            </a:r>
            <a:r>
              <a:rPr sz="4000" dirty="0"/>
              <a:t>”]</a:t>
            </a:r>
          </a:p>
        </p:txBody>
      </p:sp>
      <p:sp>
        <p:nvSpPr>
          <p:cNvPr id="706"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model.compile()で、学習時の評価方法の選択をする</a:t>
            </a:r>
          </a:p>
        </p:txBody>
      </p:sp>
      <p:sp>
        <p:nvSpPr>
          <p:cNvPr id="707"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08"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09"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0"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1"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2"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3"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4"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5"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16" name="中間層"/>
          <p:cNvSpPr txBox="1"/>
          <p:nvPr/>
        </p:nvSpPr>
        <p:spPr>
          <a:xfrm>
            <a:off x="1595274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中間層</a:t>
            </a:r>
          </a:p>
        </p:txBody>
      </p:sp>
      <p:sp>
        <p:nvSpPr>
          <p:cNvPr id="717" name="出力層"/>
          <p:cNvSpPr txBox="1"/>
          <p:nvPr/>
        </p:nvSpPr>
        <p:spPr>
          <a:xfrm>
            <a:off x="20065024" y="1824503"/>
            <a:ext cx="1447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出力層</a:t>
            </a:r>
          </a:p>
        </p:txBody>
      </p:sp>
      <p:sp>
        <p:nvSpPr>
          <p:cNvPr id="718" name="正解"/>
          <p:cNvSpPr txBox="1"/>
          <p:nvPr/>
        </p:nvSpPr>
        <p:spPr>
          <a:xfrm>
            <a:off x="22268698" y="1824503"/>
            <a:ext cx="10033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正解</a:t>
            </a:r>
          </a:p>
        </p:txBody>
      </p:sp>
      <p:sp>
        <p:nvSpPr>
          <p:cNvPr id="719" name="0.6"/>
          <p:cNvSpPr txBox="1"/>
          <p:nvPr/>
        </p:nvSpPr>
        <p:spPr>
          <a:xfrm>
            <a:off x="20413512" y="3992782"/>
            <a:ext cx="750825" cy="770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0.6</a:t>
            </a:r>
          </a:p>
        </p:txBody>
      </p:sp>
      <p:sp>
        <p:nvSpPr>
          <p:cNvPr id="720" name="1"/>
          <p:cNvSpPr txBox="1"/>
          <p:nvPr/>
        </p:nvSpPr>
        <p:spPr>
          <a:xfrm>
            <a:off x="22752050" y="3929726"/>
            <a:ext cx="287656" cy="8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1</a:t>
            </a:r>
          </a:p>
        </p:txBody>
      </p:sp>
      <p:sp>
        <p:nvSpPr>
          <p:cNvPr id="721"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722" name="矢印"/>
          <p:cNvSpPr/>
          <p:nvPr/>
        </p:nvSpPr>
        <p:spPr>
          <a:xfrm rot="17100000">
            <a:off x="20786165" y="5349747"/>
            <a:ext cx="1270001" cy="860321"/>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723" name="この誤差を0に近づけるように、…"/>
          <p:cNvSpPr txBox="1"/>
          <p:nvPr/>
        </p:nvSpPr>
        <p:spPr>
          <a:xfrm>
            <a:off x="16969260" y="6841740"/>
            <a:ext cx="7185153" cy="1098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100">
                <a:latin typeface="Arial"/>
                <a:ea typeface="Arial"/>
                <a:cs typeface="Arial"/>
                <a:sym typeface="Arial"/>
              </a:defRPr>
            </a:pPr>
            <a:r>
              <a:t>この誤差を0に近づけるように、</a:t>
            </a:r>
          </a:p>
          <a:p>
            <a:pPr>
              <a:defRPr sz="3100">
                <a:latin typeface="Arial"/>
                <a:ea typeface="Arial"/>
                <a:cs typeface="Arial"/>
                <a:sym typeface="Arial"/>
              </a:defRPr>
            </a:pPr>
            <a:r>
              <a:t>誤差逆伝播を行い各パラメーターを調整</a:t>
            </a:r>
          </a:p>
        </p:txBody>
      </p:sp>
      <p:sp>
        <p:nvSpPr>
          <p:cNvPr id="724" name="(今回はAdamという最適化アルゴリズムを使用)"/>
          <p:cNvSpPr txBox="1"/>
          <p:nvPr/>
        </p:nvSpPr>
        <p:spPr>
          <a:xfrm>
            <a:off x="16356808" y="8188895"/>
            <a:ext cx="7917960" cy="510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a:latin typeface="Arial"/>
                <a:ea typeface="Arial"/>
                <a:cs typeface="Arial"/>
                <a:sym typeface="Arial"/>
              </a:defRPr>
            </a:lvl1pPr>
          </a:lstStyle>
          <a:p>
            <a:r>
              <a:t>(今回はAdamという最適化アルゴリズムを使用)</a:t>
            </a:r>
          </a:p>
        </p:txBody>
      </p:sp>
      <p:sp>
        <p:nvSpPr>
          <p:cNvPr id="725" name="今回は2クラス分類なのでbinary_crossentropyを選択…"/>
          <p:cNvSpPr txBox="1"/>
          <p:nvPr/>
        </p:nvSpPr>
        <p:spPr>
          <a:xfrm>
            <a:off x="1837061" y="5343670"/>
            <a:ext cx="13104120"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rPr sz="4000" dirty="0"/>
              <a:t>今回は2クラス分類なのでbinary_crossentropyを選択</a:t>
            </a:r>
          </a:p>
          <a:p>
            <a:pPr algn="l">
              <a:defRPr sz="3300"/>
            </a:pPr>
            <a:r>
              <a:rPr sz="4000" dirty="0" err="1"/>
              <a:t>評価指標は正解率を示すaccuracyを選択</a:t>
            </a:r>
            <a:endParaRPr sz="4000" dirty="0"/>
          </a:p>
        </p:txBody>
      </p:sp>
      <p:sp>
        <p:nvSpPr>
          <p:cNvPr id="25" name="dl_model = Sequential()…">
            <a:extLst>
              <a:ext uri="{FF2B5EF4-FFF2-40B4-BE49-F238E27FC236}">
                <a16:creationId xmlns:a16="http://schemas.microsoft.com/office/drawing/2014/main" id="{D8B8E1F8-9E1E-4E4A-95FF-3D6CDDA65B60}"/>
              </a:ext>
            </a:extLst>
          </p:cNvPr>
          <p:cNvSpPr txBox="1"/>
          <p:nvPr/>
        </p:nvSpPr>
        <p:spPr>
          <a:xfrm>
            <a:off x="2821756" y="804371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solidFill>
                  <a:srgbClr val="FF0000"/>
                </a:solidFill>
              </a:rPr>
              <a:t>dl_</a:t>
            </a:r>
            <a:r>
              <a:rPr dirty="0" err="1">
                <a:solidFill>
                  <a:srgbClr val="FF0000"/>
                </a:solidFill>
              </a:rPr>
              <a:t>model.compile</a:t>
            </a:r>
            <a:r>
              <a:rPr dirty="0">
                <a:solidFill>
                  <a:srgbClr val="FF0000"/>
                </a:solidFill>
              </a:rPr>
              <a:t>(loss='</a:t>
            </a:r>
            <a:r>
              <a:rPr dirty="0" err="1">
                <a:solidFill>
                  <a:srgbClr val="FF0000"/>
                </a:solidFill>
              </a:rPr>
              <a:t>binary_crossentropy</a:t>
            </a:r>
            <a:r>
              <a:rPr dirty="0">
                <a:solidFill>
                  <a:srgbClr val="FF0000"/>
                </a:solidFill>
              </a:rPr>
              <a:t>', optimizer='Adam', metrics=["accuracy"])</a:t>
            </a:r>
          </a:p>
          <a:p>
            <a:pPr algn="l">
              <a:defRPr sz="3800"/>
            </a:pPr>
            <a:r>
              <a:rPr lang="en-US" dirty="0" err="1"/>
              <a:t>dl_</a:t>
            </a:r>
            <a:r>
              <a:rPr dirty="0" err="1"/>
              <a:t>model.summary</a:t>
            </a:r>
            <a:r>
              <a:rPr dirty="0"/>
              <a:t>()</a:t>
            </a:r>
          </a:p>
        </p:txBody>
      </p:sp>
      <p:sp>
        <p:nvSpPr>
          <p:cNvPr id="26" name="学習モデルの作成">
            <a:extLst>
              <a:ext uri="{FF2B5EF4-FFF2-40B4-BE49-F238E27FC236}">
                <a16:creationId xmlns:a16="http://schemas.microsoft.com/office/drawing/2014/main" id="{7D757FB0-1CB1-4746-B75B-D3251072DF64}"/>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model.summary()は、…"/>
          <p:cNvSpPr txBox="1"/>
          <p:nvPr/>
        </p:nvSpPr>
        <p:spPr>
          <a:xfrm>
            <a:off x="1126743" y="3665250"/>
            <a:ext cx="8181727" cy="13490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rPr lang="en-US" dirty="0" err="1"/>
              <a:t>dl_</a:t>
            </a:r>
            <a:r>
              <a:rPr dirty="0" err="1"/>
              <a:t>model.summary</a:t>
            </a:r>
            <a:r>
              <a:rPr dirty="0"/>
              <a:t>()は、</a:t>
            </a:r>
          </a:p>
          <a:p>
            <a:pPr>
              <a:defRPr sz="4500"/>
            </a:pPr>
            <a:r>
              <a:rPr dirty="0" err="1"/>
              <a:t>作成した学習モデルを要約する</a:t>
            </a:r>
            <a:endParaRPr dirty="0"/>
          </a:p>
        </p:txBody>
      </p:sp>
      <p:pic>
        <p:nvPicPr>
          <p:cNvPr id="730" name="スクリーンショット 2021-03-25 9.25.11.png" descr="スクリーンショット 2021-03-25 9.25.11.png"/>
          <p:cNvPicPr>
            <a:picLocks noChangeAspect="1"/>
          </p:cNvPicPr>
          <p:nvPr/>
        </p:nvPicPr>
        <p:blipFill rotWithShape="1">
          <a:blip r:embed="rId2"/>
          <a:srcRect t="5720"/>
          <a:stretch/>
        </p:blipFill>
        <p:spPr>
          <a:xfrm>
            <a:off x="10468216" y="2194560"/>
            <a:ext cx="13016547" cy="6408619"/>
          </a:xfrm>
          <a:prstGeom prst="rect">
            <a:avLst/>
          </a:prstGeom>
          <a:ln w="25400">
            <a:solidFill>
              <a:srgbClr val="000000"/>
            </a:solidFill>
            <a:miter lim="400000"/>
          </a:ln>
        </p:spPr>
      </p:pic>
      <p:sp>
        <p:nvSpPr>
          <p:cNvPr id="6" name="dl_model = Sequential()…">
            <a:extLst>
              <a:ext uri="{FF2B5EF4-FFF2-40B4-BE49-F238E27FC236}">
                <a16:creationId xmlns:a16="http://schemas.microsoft.com/office/drawing/2014/main" id="{20AFB953-5F3E-4E9D-8961-8B47EE291F3C}"/>
              </a:ext>
            </a:extLst>
          </p:cNvPr>
          <p:cNvSpPr txBox="1"/>
          <p:nvPr/>
        </p:nvSpPr>
        <p:spPr>
          <a:xfrm>
            <a:off x="2931484" y="9140997"/>
            <a:ext cx="17246709" cy="378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solidFill>
                  <a:schemeClr val="accent5"/>
                </a:solidFill>
              </a:defRPr>
            </a:pPr>
            <a:r>
              <a:rPr dirty="0" err="1">
                <a:solidFill>
                  <a:schemeClr val="tx1"/>
                </a:solidFill>
              </a:rPr>
              <a:t>dl_model</a:t>
            </a:r>
            <a:r>
              <a:rPr dirty="0">
                <a:solidFill>
                  <a:schemeClr val="tx1"/>
                </a:solidFill>
              </a:rPr>
              <a:t> = Sequential()</a:t>
            </a:r>
          </a:p>
          <a:p>
            <a:pPr algn="l">
              <a:defRPr sz="3800"/>
            </a:pPr>
            <a:r>
              <a:rPr lang="en-US" dirty="0" err="1"/>
              <a:t>dl_</a:t>
            </a:r>
            <a:r>
              <a:rPr dirty="0" err="1"/>
              <a:t>model.add</a:t>
            </a:r>
            <a:r>
              <a:rPr dirty="0"/>
              <a:t>(Dense(4, activation='</a:t>
            </a:r>
            <a:r>
              <a:rPr dirty="0" err="1"/>
              <a:t>relu</a:t>
            </a:r>
            <a:r>
              <a:rPr dirty="0"/>
              <a:t>', </a:t>
            </a:r>
            <a:r>
              <a:rPr dirty="0" err="1"/>
              <a:t>input_shape</a:t>
            </a:r>
            <a:r>
              <a:rPr dirty="0"/>
              <a:t>=(4,)))</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(Dense(4, activation='</a:t>
            </a:r>
            <a:r>
              <a:rPr dirty="0" err="1"/>
              <a:t>relu</a:t>
            </a:r>
            <a:r>
              <a:rPr dirty="0"/>
              <a:t>'))</a:t>
            </a:r>
          </a:p>
          <a:p>
            <a:pPr algn="l">
              <a:defRPr sz="3800"/>
            </a:pPr>
            <a:r>
              <a:rPr lang="en-US" dirty="0" err="1"/>
              <a:t>dl_</a:t>
            </a:r>
            <a:r>
              <a:rPr dirty="0" err="1"/>
              <a:t>model.add</a:t>
            </a:r>
            <a:r>
              <a:rPr dirty="0"/>
              <a:t>(Dense(1, activation='sigmoid'))</a:t>
            </a:r>
          </a:p>
          <a:p>
            <a:pPr algn="l">
              <a:defRPr sz="3800"/>
            </a:pPr>
            <a:r>
              <a:rPr lang="en-US" dirty="0" err="1">
                <a:solidFill>
                  <a:schemeClr val="tx1"/>
                </a:solidFill>
              </a:rPr>
              <a:t>dl_</a:t>
            </a:r>
            <a:r>
              <a:rPr dirty="0" err="1">
                <a:solidFill>
                  <a:schemeClr val="tx1"/>
                </a:solidFill>
              </a:rPr>
              <a:t>model.compile</a:t>
            </a:r>
            <a:r>
              <a:rPr dirty="0">
                <a:solidFill>
                  <a:schemeClr val="tx1"/>
                </a:solidFill>
              </a:rPr>
              <a:t>(loss='</a:t>
            </a:r>
            <a:r>
              <a:rPr dirty="0" err="1">
                <a:solidFill>
                  <a:schemeClr val="tx1"/>
                </a:solidFill>
              </a:rPr>
              <a:t>binary_crossentropy</a:t>
            </a:r>
            <a:r>
              <a:rPr dirty="0">
                <a:solidFill>
                  <a:schemeClr val="tx1"/>
                </a:solidFill>
              </a:rPr>
              <a:t>', optimizer='Adam', metrics=["accuracy"])</a:t>
            </a:r>
          </a:p>
          <a:p>
            <a:pPr algn="l">
              <a:defRPr sz="3800"/>
            </a:pPr>
            <a:r>
              <a:rPr lang="en-US" dirty="0" err="1">
                <a:solidFill>
                  <a:srgbClr val="FF0000"/>
                </a:solidFill>
              </a:rPr>
              <a:t>dl_</a:t>
            </a:r>
            <a:r>
              <a:rPr dirty="0" err="1">
                <a:solidFill>
                  <a:srgbClr val="FF0000"/>
                </a:solidFill>
              </a:rPr>
              <a:t>model.summary</a:t>
            </a:r>
            <a:r>
              <a:rPr dirty="0">
                <a:solidFill>
                  <a:srgbClr val="FF0000"/>
                </a:solidFill>
              </a:rPr>
              <a:t>()</a:t>
            </a:r>
          </a:p>
        </p:txBody>
      </p:sp>
      <p:sp>
        <p:nvSpPr>
          <p:cNvPr id="7" name="学習モデルの作成">
            <a:extLst>
              <a:ext uri="{FF2B5EF4-FFF2-40B4-BE49-F238E27FC236}">
                <a16:creationId xmlns:a16="http://schemas.microsoft.com/office/drawing/2014/main" id="{0172E1A1-9686-4B61-B60F-65B50795A6D7}"/>
              </a:ext>
            </a:extLst>
          </p:cNvPr>
          <p:cNvSpPr txBox="1"/>
          <p:nvPr/>
        </p:nvSpPr>
        <p:spPr>
          <a:xfrm>
            <a:off x="5603662" y="160826"/>
            <a:ext cx="131766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学習モデルの作成</a:t>
            </a:r>
            <a:r>
              <a:rPr lang="en-US" dirty="0"/>
              <a:t>(</a:t>
            </a:r>
            <a:r>
              <a:rPr lang="ja-JP" altLang="en-US" dirty="0"/>
              <a:t>ニューラルネットワーク</a:t>
            </a:r>
            <a:r>
              <a:rPr lang="en-US" dirty="0"/>
              <a:t>)</a:t>
            </a: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history = dl_model.fit(x_train, y_train, epochs=300)"/>
          <p:cNvSpPr txBox="1"/>
          <p:nvPr/>
        </p:nvSpPr>
        <p:spPr>
          <a:xfrm>
            <a:off x="5632079" y="1915013"/>
            <a:ext cx="13231186" cy="81047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solidFill>
                  <a:schemeClr val="accent5"/>
                </a:solidFill>
                <a:latin typeface="Arial"/>
                <a:ea typeface="Arial"/>
                <a:cs typeface="Arial"/>
                <a:sym typeface="Arial"/>
              </a:defRPr>
            </a:lvl1pPr>
          </a:lstStyle>
          <a:p>
            <a:r>
              <a:rPr lang="en-US" dirty="0"/>
              <a:t>result</a:t>
            </a:r>
            <a:r>
              <a:rPr dirty="0"/>
              <a:t> = </a:t>
            </a:r>
            <a:r>
              <a:rPr dirty="0" err="1"/>
              <a:t>dl_model.fit</a:t>
            </a:r>
            <a:r>
              <a:rPr dirty="0"/>
              <a:t>(</a:t>
            </a:r>
            <a:r>
              <a:rPr dirty="0" err="1"/>
              <a:t>x_train</a:t>
            </a:r>
            <a:r>
              <a:rPr dirty="0"/>
              <a:t>, </a:t>
            </a:r>
            <a:r>
              <a:rPr dirty="0" err="1"/>
              <a:t>y_train</a:t>
            </a:r>
            <a:r>
              <a:rPr dirty="0"/>
              <a:t>, epochs=300) </a:t>
            </a:r>
          </a:p>
        </p:txBody>
      </p:sp>
      <p:sp>
        <p:nvSpPr>
          <p:cNvPr id="739" name="epochs"/>
          <p:cNvSpPr txBox="1"/>
          <p:nvPr/>
        </p:nvSpPr>
        <p:spPr>
          <a:xfrm>
            <a:off x="3128998" y="4589847"/>
            <a:ext cx="2030274"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t>epochs</a:t>
            </a:r>
          </a:p>
        </p:txBody>
      </p:sp>
      <p:sp>
        <p:nvSpPr>
          <p:cNvPr id="740" name="1エポックは1試行のことで、学習用データを１通り使って１エポックと数える…"/>
          <p:cNvSpPr txBox="1"/>
          <p:nvPr/>
        </p:nvSpPr>
        <p:spPr>
          <a:xfrm>
            <a:off x="3207285" y="5395799"/>
            <a:ext cx="18892115"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4200">
                <a:latin typeface="ヒラギノ角ゴ ProN W3"/>
                <a:ea typeface="ヒラギノ角ゴ ProN W3"/>
                <a:cs typeface="ヒラギノ角ゴ ProN W3"/>
                <a:sym typeface="ヒラギノ角ゴ ProN W3"/>
              </a:defRPr>
            </a:pPr>
            <a:r>
              <a:t>1エポックは1試行のことで、学習用データを１通り使って１エポックと数える</a:t>
            </a:r>
          </a:p>
          <a:p>
            <a:pPr algn="l" defTabSz="2438338">
              <a:lnSpc>
                <a:spcPct val="100000"/>
              </a:lnSpc>
              <a:defRPr sz="4200">
                <a:latin typeface="ヒラギノ角ゴ ProN W3"/>
                <a:ea typeface="ヒラギノ角ゴ ProN W3"/>
                <a:cs typeface="ヒラギノ角ゴ ProN W3"/>
                <a:sym typeface="ヒラギノ角ゴ ProN W3"/>
              </a:defRPr>
            </a:pPr>
            <a:r>
              <a:t>ここでは300回学習させている。</a:t>
            </a:r>
          </a:p>
        </p:txBody>
      </p:sp>
      <p:sp>
        <p:nvSpPr>
          <p:cNvPr id="743" name="学習用データでの学習"/>
          <p:cNvSpPr txBox="1"/>
          <p:nvPr/>
        </p:nvSpPr>
        <p:spPr>
          <a:xfrm>
            <a:off x="8806463" y="160826"/>
            <a:ext cx="67710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学習用データでの学習</a:t>
            </a:r>
            <a:endParaRPr dirty="0"/>
          </a:p>
        </p:txBody>
      </p:sp>
      <p:sp>
        <p:nvSpPr>
          <p:cNvPr id="744" name="historyに学習過程を記録する。 300回学習させる"/>
          <p:cNvSpPr txBox="1"/>
          <p:nvPr/>
        </p:nvSpPr>
        <p:spPr>
          <a:xfrm>
            <a:off x="5285171" y="3143279"/>
            <a:ext cx="12724637"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latin typeface="Arial"/>
                <a:ea typeface="Arial"/>
                <a:cs typeface="Arial"/>
                <a:sym typeface="Arial"/>
              </a:defRPr>
            </a:lvl1pPr>
          </a:lstStyle>
          <a:p>
            <a:r>
              <a:rPr lang="en-US" dirty="0" err="1"/>
              <a:t>result</a:t>
            </a:r>
            <a:r>
              <a:rPr dirty="0" err="1"/>
              <a:t>に学習過程を記録する</a:t>
            </a:r>
            <a:r>
              <a:rPr dirty="0"/>
              <a:t>。 300回学習させる</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history = dl_model.fit(x_train, y_train, epochs=300)"/>
          <p:cNvSpPr txBox="1"/>
          <p:nvPr/>
        </p:nvSpPr>
        <p:spPr>
          <a:xfrm>
            <a:off x="5632079" y="1915013"/>
            <a:ext cx="13231186" cy="81047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solidFill>
                  <a:schemeClr val="accent5"/>
                </a:solidFill>
                <a:latin typeface="Arial"/>
                <a:ea typeface="Arial"/>
                <a:cs typeface="Arial"/>
                <a:sym typeface="Arial"/>
              </a:defRPr>
            </a:lvl1pPr>
          </a:lstStyle>
          <a:p>
            <a:r>
              <a:rPr lang="en-US" dirty="0"/>
              <a:t>result</a:t>
            </a:r>
            <a:r>
              <a:rPr dirty="0"/>
              <a:t> = </a:t>
            </a:r>
            <a:r>
              <a:rPr dirty="0" err="1"/>
              <a:t>dl_model.fit</a:t>
            </a:r>
            <a:r>
              <a:rPr dirty="0"/>
              <a:t>(</a:t>
            </a:r>
            <a:r>
              <a:rPr dirty="0" err="1"/>
              <a:t>x_train</a:t>
            </a:r>
            <a:r>
              <a:rPr dirty="0"/>
              <a:t>, </a:t>
            </a:r>
            <a:r>
              <a:rPr dirty="0" err="1"/>
              <a:t>y_train</a:t>
            </a:r>
            <a:r>
              <a:rPr dirty="0"/>
              <a:t>, epochs=300) </a:t>
            </a:r>
          </a:p>
        </p:txBody>
      </p:sp>
      <p:sp>
        <p:nvSpPr>
          <p:cNvPr id="739" name="epochs"/>
          <p:cNvSpPr txBox="1"/>
          <p:nvPr/>
        </p:nvSpPr>
        <p:spPr>
          <a:xfrm>
            <a:off x="3128998" y="4589847"/>
            <a:ext cx="2030274"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t>epochs</a:t>
            </a:r>
          </a:p>
        </p:txBody>
      </p:sp>
      <p:sp>
        <p:nvSpPr>
          <p:cNvPr id="740" name="1エポックは1試行のことで、学習用データを１通り使って１エポックと数える…"/>
          <p:cNvSpPr txBox="1"/>
          <p:nvPr/>
        </p:nvSpPr>
        <p:spPr>
          <a:xfrm>
            <a:off x="3207285" y="5395799"/>
            <a:ext cx="18892115"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4200">
                <a:latin typeface="ヒラギノ角ゴ ProN W3"/>
                <a:ea typeface="ヒラギノ角ゴ ProN W3"/>
                <a:cs typeface="ヒラギノ角ゴ ProN W3"/>
                <a:sym typeface="ヒラギノ角ゴ ProN W3"/>
              </a:defRPr>
            </a:pPr>
            <a:r>
              <a:t>1エポックは1試行のことで、学習用データを１通り使って１エポックと数える</a:t>
            </a:r>
          </a:p>
          <a:p>
            <a:pPr algn="l" defTabSz="2438338">
              <a:lnSpc>
                <a:spcPct val="100000"/>
              </a:lnSpc>
              <a:defRPr sz="4200">
                <a:latin typeface="ヒラギノ角ゴ ProN W3"/>
                <a:ea typeface="ヒラギノ角ゴ ProN W3"/>
                <a:cs typeface="ヒラギノ角ゴ ProN W3"/>
                <a:sym typeface="ヒラギノ角ゴ ProN W3"/>
              </a:defRPr>
            </a:pPr>
            <a:r>
              <a:t>ここでは300回学習させている。</a:t>
            </a:r>
          </a:p>
        </p:txBody>
      </p:sp>
      <p:pic>
        <p:nvPicPr>
          <p:cNvPr id="741" name="スクリーンショット 2021-03-25 9.34.19.png" descr="スクリーンショット 2021-03-25 9.34.19.png"/>
          <p:cNvPicPr>
            <a:picLocks noChangeAspect="1"/>
          </p:cNvPicPr>
          <p:nvPr/>
        </p:nvPicPr>
        <p:blipFill>
          <a:blip r:embed="rId2"/>
          <a:srcRect t="33659"/>
          <a:stretch>
            <a:fillRect/>
          </a:stretch>
        </p:blipFill>
        <p:spPr>
          <a:xfrm>
            <a:off x="1030468" y="7251631"/>
            <a:ext cx="11873310" cy="5879382"/>
          </a:xfrm>
          <a:prstGeom prst="rect">
            <a:avLst/>
          </a:prstGeom>
          <a:ln w="25400">
            <a:solidFill>
              <a:srgbClr val="000000"/>
            </a:solidFill>
            <a:miter lim="400000"/>
          </a:ln>
        </p:spPr>
      </p:pic>
      <p:sp>
        <p:nvSpPr>
          <p:cNvPr id="742" name="実行するとコンソール画面に学習過程が出力される…"/>
          <p:cNvSpPr txBox="1"/>
          <p:nvPr/>
        </p:nvSpPr>
        <p:spPr>
          <a:xfrm>
            <a:off x="13452825" y="8078035"/>
            <a:ext cx="10611613" cy="193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t>acc: 学習用データの正解率、1に近いほどよい</a:t>
            </a:r>
          </a:p>
        </p:txBody>
      </p:sp>
      <p:sp>
        <p:nvSpPr>
          <p:cNvPr id="743" name="学習用データでの学習"/>
          <p:cNvSpPr txBox="1"/>
          <p:nvPr/>
        </p:nvSpPr>
        <p:spPr>
          <a:xfrm>
            <a:off x="8806463" y="160826"/>
            <a:ext cx="6771084" cy="90281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学習用データでの学習</a:t>
            </a:r>
            <a:endParaRPr dirty="0"/>
          </a:p>
        </p:txBody>
      </p:sp>
      <p:sp>
        <p:nvSpPr>
          <p:cNvPr id="744" name="historyに学習過程を記録する。 300回学習させる"/>
          <p:cNvSpPr txBox="1"/>
          <p:nvPr/>
        </p:nvSpPr>
        <p:spPr>
          <a:xfrm>
            <a:off x="5285171" y="3143279"/>
            <a:ext cx="12724637"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defRPr sz="4600">
                <a:latin typeface="Arial"/>
                <a:ea typeface="Arial"/>
                <a:cs typeface="Arial"/>
                <a:sym typeface="Arial"/>
              </a:defRPr>
            </a:lvl1pPr>
          </a:lstStyle>
          <a:p>
            <a:r>
              <a:rPr lang="en-US" dirty="0" err="1"/>
              <a:t>result</a:t>
            </a:r>
            <a:r>
              <a:rPr dirty="0" err="1"/>
              <a:t>に学習過程を記録する</a:t>
            </a:r>
            <a:r>
              <a:rPr dirty="0"/>
              <a:t>。 300回学習させる</a:t>
            </a:r>
          </a:p>
        </p:txBody>
      </p:sp>
    </p:spTree>
    <p:extLst>
      <p:ext uri="{BB962C8B-B14F-4D97-AF65-F5344CB8AC3E}">
        <p14:creationId xmlns:p14="http://schemas.microsoft.com/office/powerpoint/2010/main" val="160936861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core = model.evaluate(x_test, y_test, verbose=0)…"/>
          <p:cNvSpPr txBox="1"/>
          <p:nvPr/>
        </p:nvSpPr>
        <p:spPr>
          <a:xfrm>
            <a:off x="2933969" y="1852642"/>
            <a:ext cx="19277713"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solidFill>
                  <a:schemeClr val="accent5"/>
                </a:solidFill>
              </a:defRPr>
            </a:pPr>
            <a:r>
              <a:rPr sz="6000" dirty="0"/>
              <a:t>score = </a:t>
            </a:r>
            <a:r>
              <a:rPr lang="en-US" sz="6000" dirty="0" err="1"/>
              <a:t>dl_</a:t>
            </a:r>
            <a:r>
              <a:rPr sz="6000" dirty="0" err="1"/>
              <a:t>model.evaluate</a:t>
            </a:r>
            <a:r>
              <a:rPr sz="6000" dirty="0"/>
              <a:t>(</a:t>
            </a:r>
            <a:r>
              <a:rPr sz="6000" dirty="0" err="1"/>
              <a:t>x_test</a:t>
            </a:r>
            <a:r>
              <a:rPr sz="6000" dirty="0"/>
              <a:t>, </a:t>
            </a:r>
            <a:r>
              <a:rPr sz="6000" dirty="0" err="1"/>
              <a:t>y_test</a:t>
            </a:r>
            <a:r>
              <a:rPr sz="6000" dirty="0"/>
              <a:t>)</a:t>
            </a:r>
          </a:p>
          <a:p>
            <a:pPr algn="l">
              <a:defRPr sz="3500">
                <a:solidFill>
                  <a:schemeClr val="accent5"/>
                </a:solidFill>
              </a:defRPr>
            </a:pPr>
            <a:r>
              <a:rPr lang="en-US" sz="6000" dirty="0"/>
              <a:t>print("test</a:t>
            </a:r>
            <a:r>
              <a:rPr lang="ja-JP" altLang="en-US" sz="6000" dirty="0"/>
              <a:t>の誤差は：</a:t>
            </a:r>
            <a:r>
              <a:rPr lang="en-US" altLang="ja-JP" sz="6000" dirty="0"/>
              <a:t>",</a:t>
            </a:r>
            <a:r>
              <a:rPr lang="en-US" sz="6000" dirty="0"/>
              <a:t>score[0],"test</a:t>
            </a:r>
            <a:r>
              <a:rPr lang="ja-JP" altLang="en-US" sz="6000" dirty="0"/>
              <a:t>の正解率は</a:t>
            </a:r>
            <a:r>
              <a:rPr lang="en-US" altLang="ja-JP" sz="6000" dirty="0"/>
              <a:t>:",</a:t>
            </a:r>
            <a:r>
              <a:rPr lang="en-US" sz="6000" dirty="0"/>
              <a:t>score[1])</a:t>
            </a:r>
            <a:endParaRPr sz="6000" dirty="0"/>
          </a:p>
        </p:txBody>
      </p:sp>
      <p:sp>
        <p:nvSpPr>
          <p:cNvPr id="747" name="print(&quot;Test loss:&quot;, score[0])…"/>
          <p:cNvSpPr txBox="1"/>
          <p:nvPr/>
        </p:nvSpPr>
        <p:spPr>
          <a:xfrm>
            <a:off x="7399410" y="7885023"/>
            <a:ext cx="10346833"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pPr>
            <a:r>
              <a:rPr sz="4800" dirty="0"/>
              <a:t>print("Test loss:", score[0])</a:t>
            </a:r>
          </a:p>
          <a:p>
            <a:pPr algn="l">
              <a:defRPr sz="4000"/>
            </a:pPr>
            <a:r>
              <a:rPr sz="4800" dirty="0"/>
              <a:t>Test loss:  0.009264961816370487</a:t>
            </a:r>
          </a:p>
          <a:p>
            <a:pPr algn="l">
              <a:defRPr sz="4000"/>
            </a:pPr>
            <a:endParaRPr sz="4800" dirty="0"/>
          </a:p>
          <a:p>
            <a:pPr algn="l">
              <a:defRPr sz="4000"/>
            </a:pPr>
            <a:r>
              <a:rPr sz="4800" dirty="0"/>
              <a:t>print("Test accuracy:", score[1])</a:t>
            </a:r>
          </a:p>
          <a:p>
            <a:pPr algn="l">
              <a:defRPr sz="4000"/>
            </a:pPr>
            <a:r>
              <a:rPr sz="4800" dirty="0"/>
              <a:t>Test accuracy: 1.0</a:t>
            </a:r>
          </a:p>
        </p:txBody>
      </p:sp>
      <p:sp>
        <p:nvSpPr>
          <p:cNvPr id="748" name="(変数名) = model.evaluate(x_test, y_test,verbose=0)…"/>
          <p:cNvSpPr txBox="1"/>
          <p:nvPr/>
        </p:nvSpPr>
        <p:spPr>
          <a:xfrm>
            <a:off x="2337014" y="4328004"/>
            <a:ext cx="19709973" cy="157992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338">
              <a:lnSpc>
                <a:spcPct val="100000"/>
              </a:lnSpc>
              <a:defRPr sz="4300">
                <a:latin typeface="ヒラギノ角ゴ ProN W3"/>
                <a:ea typeface="ヒラギノ角ゴ ProN W3"/>
                <a:cs typeface="ヒラギノ角ゴ ProN W3"/>
                <a:sym typeface="ヒラギノ角ゴ ProN W3"/>
              </a:defRPr>
            </a:pPr>
            <a:r>
              <a:rPr sz="4800" dirty="0"/>
              <a:t>(</a:t>
            </a:r>
            <a:r>
              <a:rPr sz="4800" dirty="0" err="1"/>
              <a:t>変数名</a:t>
            </a:r>
            <a:r>
              <a:rPr sz="4800" dirty="0"/>
              <a:t>) = </a:t>
            </a:r>
            <a:r>
              <a:rPr lang="en-US" sz="4800" dirty="0" err="1"/>
              <a:t>dl_</a:t>
            </a:r>
            <a:r>
              <a:rPr sz="4800" dirty="0" err="1"/>
              <a:t>model.evaluate</a:t>
            </a:r>
            <a:r>
              <a:rPr sz="4800" dirty="0"/>
              <a:t>(</a:t>
            </a:r>
            <a:r>
              <a:rPr sz="4800" dirty="0" err="1"/>
              <a:t>x_test</a:t>
            </a:r>
            <a:r>
              <a:rPr sz="4800" dirty="0"/>
              <a:t>, </a:t>
            </a:r>
            <a:r>
              <a:rPr sz="4800" dirty="0" err="1"/>
              <a:t>y_test</a:t>
            </a:r>
            <a:r>
              <a:rPr sz="4800" dirty="0"/>
              <a:t>)</a:t>
            </a:r>
          </a:p>
          <a:p>
            <a:pPr defTabSz="2438338">
              <a:lnSpc>
                <a:spcPct val="100000"/>
              </a:lnSpc>
              <a:defRPr sz="4300">
                <a:latin typeface="ヒラギノ角ゴ ProN W3"/>
                <a:ea typeface="ヒラギノ角ゴ ProN W3"/>
                <a:cs typeface="ヒラギノ角ゴ ProN W3"/>
                <a:sym typeface="ヒラギノ角ゴ ProN W3"/>
              </a:defRPr>
            </a:pPr>
            <a:r>
              <a:rPr sz="4800" dirty="0"/>
              <a:t>→</a:t>
            </a:r>
            <a:r>
              <a:rPr sz="4800" dirty="0" err="1"/>
              <a:t>誤差と正解率が算出される</a:t>
            </a:r>
            <a:endParaRPr sz="4800" dirty="0"/>
          </a:p>
        </p:txBody>
      </p:sp>
      <p:sp>
        <p:nvSpPr>
          <p:cNvPr id="749" name="誤差→(変数名)[0]、正解率→(変数名)[1]"/>
          <p:cNvSpPr txBox="1"/>
          <p:nvPr/>
        </p:nvSpPr>
        <p:spPr>
          <a:xfrm>
            <a:off x="6911037" y="6354030"/>
            <a:ext cx="1034683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600">
                <a:solidFill>
                  <a:srgbClr val="5E5E5E"/>
                </a:solidFill>
                <a:latin typeface="ヒラギノ角ゴ ProN W3"/>
                <a:ea typeface="ヒラギノ角ゴ ProN W3"/>
                <a:cs typeface="ヒラギノ角ゴ ProN W3"/>
                <a:sym typeface="ヒラギノ角ゴ ProN W3"/>
              </a:defRPr>
            </a:lvl1pPr>
          </a:lstStyle>
          <a:p>
            <a:r>
              <a:rPr sz="4400" dirty="0" err="1">
                <a:solidFill>
                  <a:schemeClr val="tx1"/>
                </a:solidFill>
              </a:rPr>
              <a:t>誤差</a:t>
            </a:r>
            <a:r>
              <a:rPr sz="4400" dirty="0">
                <a:solidFill>
                  <a:schemeClr val="tx1"/>
                </a:solidFill>
              </a:rPr>
              <a:t>→(</a:t>
            </a:r>
            <a:r>
              <a:rPr sz="4400" dirty="0" err="1">
                <a:solidFill>
                  <a:schemeClr val="tx1"/>
                </a:solidFill>
              </a:rPr>
              <a:t>変数名</a:t>
            </a:r>
            <a:r>
              <a:rPr sz="4400" dirty="0">
                <a:solidFill>
                  <a:schemeClr val="tx1"/>
                </a:solidFill>
              </a:rPr>
              <a:t>)[0]、</a:t>
            </a:r>
            <a:r>
              <a:rPr sz="4400" dirty="0" err="1">
                <a:solidFill>
                  <a:schemeClr val="tx1"/>
                </a:solidFill>
              </a:rPr>
              <a:t>正解率</a:t>
            </a:r>
            <a:r>
              <a:rPr sz="4400" dirty="0">
                <a:solidFill>
                  <a:schemeClr val="tx1"/>
                </a:solidFill>
              </a:rPr>
              <a:t>→(</a:t>
            </a:r>
            <a:r>
              <a:rPr sz="4400" dirty="0" err="1">
                <a:solidFill>
                  <a:schemeClr val="tx1"/>
                </a:solidFill>
              </a:rPr>
              <a:t>変数名</a:t>
            </a:r>
            <a:r>
              <a:rPr sz="4400" dirty="0">
                <a:solidFill>
                  <a:schemeClr val="tx1"/>
                </a:solidFill>
              </a:rPr>
              <a:t>)[1]</a:t>
            </a:r>
          </a:p>
        </p:txBody>
      </p:sp>
      <p:sp>
        <p:nvSpPr>
          <p:cNvPr id="750" name="誤差0.9%、正解率100%という結果"/>
          <p:cNvSpPr txBox="1"/>
          <p:nvPr/>
        </p:nvSpPr>
        <p:spPr>
          <a:xfrm>
            <a:off x="6911037" y="12224505"/>
            <a:ext cx="10346834"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sz="4400">
                <a:latin typeface="ヒラギノ角ゴ ProN W3"/>
                <a:ea typeface="ヒラギノ角ゴ ProN W3"/>
                <a:cs typeface="ヒラギノ角ゴ ProN W3"/>
                <a:sym typeface="ヒラギノ角ゴ ProN W3"/>
              </a:defRPr>
            </a:lvl1pPr>
          </a:lstStyle>
          <a:p>
            <a:r>
              <a:rPr dirty="0"/>
              <a:t>誤差0.9%、正解率100%という結果</a:t>
            </a:r>
          </a:p>
        </p:txBody>
      </p:sp>
      <p:sp>
        <p:nvSpPr>
          <p:cNvPr id="752" name="テスト用データでの検証"/>
          <p:cNvSpPr txBox="1"/>
          <p:nvPr/>
        </p:nvSpPr>
        <p:spPr>
          <a:xfrm>
            <a:off x="8473033" y="160826"/>
            <a:ext cx="7437934" cy="902811"/>
          </a:xfrm>
          <a:prstGeom prst="rect">
            <a:avLst/>
          </a:prstGeom>
          <a:solidFill>
            <a:schemeClr val="accent3">
              <a:hueOff val="945267"/>
              <a:satOff val="49643"/>
              <a:lumOff val="-1925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テスト用データでの検証</a:t>
            </a:r>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結果の可視化</a:t>
            </a:r>
          </a:p>
        </p:txBody>
      </p:sp>
      <p:sp>
        <p:nvSpPr>
          <p:cNvPr id="763" name="# Loss(正解との誤差)をloss_valuesに入れる…"/>
          <p:cNvSpPr txBox="1"/>
          <p:nvPr/>
        </p:nvSpPr>
        <p:spPr>
          <a:xfrm>
            <a:off x="945151" y="3467776"/>
            <a:ext cx="9637254" cy="564257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a:latin typeface="Arial"/>
                <a:ea typeface="Arial"/>
                <a:cs typeface="Arial"/>
                <a:sym typeface="Arial"/>
              </a:defRPr>
            </a:pPr>
            <a:r>
              <a:rPr lang="en-US" altLang="ja-JP" sz="3600" dirty="0"/>
              <a:t># </a:t>
            </a:r>
            <a:r>
              <a:rPr lang="ja-JP" altLang="en-US" sz="3600" dirty="0"/>
              <a:t>学習結果の図示</a:t>
            </a:r>
          </a:p>
          <a:p>
            <a:pPr algn="l">
              <a:lnSpc>
                <a:spcPct val="100000"/>
              </a:lnSpc>
              <a:defRPr>
                <a:latin typeface="Arial"/>
                <a:ea typeface="Arial"/>
                <a:cs typeface="Arial"/>
                <a:sym typeface="Arial"/>
              </a:defRPr>
            </a:pPr>
            <a:r>
              <a:rPr lang="en-US" sz="3600" dirty="0"/>
              <a:t>import </a:t>
            </a:r>
            <a:r>
              <a:rPr lang="en-US" sz="3600" dirty="0" err="1"/>
              <a:t>matplotlib.pyplot</a:t>
            </a:r>
            <a:r>
              <a:rPr lang="en-US" sz="3600" dirty="0"/>
              <a:t> as </a:t>
            </a:r>
            <a:r>
              <a:rPr lang="en-US" sz="3600" dirty="0" err="1"/>
              <a:t>plt</a:t>
            </a:r>
            <a:endParaRPr lang="en-US" sz="3600" dirty="0"/>
          </a:p>
          <a:p>
            <a:pPr algn="l">
              <a:lnSpc>
                <a:spcPct val="100000"/>
              </a:lnSpc>
              <a:defRPr>
                <a:latin typeface="Arial"/>
                <a:ea typeface="Arial"/>
                <a:cs typeface="Arial"/>
                <a:sym typeface="Arial"/>
              </a:defRPr>
            </a:pPr>
            <a:endParaRPr lang="en-US" sz="3600" dirty="0"/>
          </a:p>
          <a:p>
            <a:pPr algn="l">
              <a:lnSpc>
                <a:spcPct val="100000"/>
              </a:lnSpc>
              <a:defRPr>
                <a:latin typeface="Arial"/>
                <a:ea typeface="Arial"/>
                <a:cs typeface="Arial"/>
                <a:sym typeface="Arial"/>
              </a:defRPr>
            </a:pPr>
            <a:r>
              <a:rPr lang="en-US" sz="3600" dirty="0"/>
              <a:t>loss = </a:t>
            </a:r>
            <a:r>
              <a:rPr lang="en-US" sz="3600" dirty="0" err="1"/>
              <a:t>result.history</a:t>
            </a:r>
            <a:r>
              <a:rPr lang="en-US" sz="3600" dirty="0"/>
              <a:t>['loss']</a:t>
            </a:r>
          </a:p>
          <a:p>
            <a:pPr algn="l">
              <a:lnSpc>
                <a:spcPct val="100000"/>
              </a:lnSpc>
              <a:defRPr>
                <a:latin typeface="Arial"/>
                <a:ea typeface="Arial"/>
                <a:cs typeface="Arial"/>
                <a:sym typeface="Arial"/>
              </a:defRPr>
            </a:pPr>
            <a:r>
              <a:rPr lang="en-US" sz="3600" dirty="0"/>
              <a:t>acc = </a:t>
            </a:r>
            <a:r>
              <a:rPr lang="en-US" sz="3600" dirty="0" err="1"/>
              <a:t>result.history</a:t>
            </a:r>
            <a:r>
              <a:rPr lang="en-US" sz="3600" dirty="0"/>
              <a:t>['accuracy']</a:t>
            </a:r>
          </a:p>
          <a:p>
            <a:pPr algn="l">
              <a:lnSpc>
                <a:spcPct val="100000"/>
              </a:lnSpc>
              <a:defRPr>
                <a:latin typeface="Arial"/>
                <a:ea typeface="Arial"/>
                <a:cs typeface="Arial"/>
                <a:sym typeface="Arial"/>
              </a:defRPr>
            </a:pPr>
            <a:r>
              <a:rPr lang="en-US" sz="3600" dirty="0"/>
              <a:t>epochs = list(range(0,300))</a:t>
            </a:r>
          </a:p>
          <a:p>
            <a:pPr algn="l">
              <a:lnSpc>
                <a:spcPct val="100000"/>
              </a:lnSpc>
              <a:defRPr>
                <a:latin typeface="Arial"/>
                <a:ea typeface="Arial"/>
                <a:cs typeface="Arial"/>
                <a:sym typeface="Arial"/>
              </a:defRPr>
            </a:pPr>
            <a:r>
              <a:rPr lang="en-US" sz="3600" dirty="0" err="1"/>
              <a:t>plt.plot</a:t>
            </a:r>
            <a:r>
              <a:rPr lang="en-US" sz="3600" dirty="0"/>
              <a:t>(</a:t>
            </a:r>
            <a:r>
              <a:rPr lang="en-US" sz="3600" dirty="0" err="1"/>
              <a:t>epochs,loss,marker</a:t>
            </a:r>
            <a:r>
              <a:rPr lang="en-US" sz="3600" dirty="0"/>
              <a:t>='.',label='loss')</a:t>
            </a:r>
          </a:p>
          <a:p>
            <a:pPr algn="l">
              <a:lnSpc>
                <a:spcPct val="100000"/>
              </a:lnSpc>
              <a:defRPr>
                <a:latin typeface="Arial"/>
                <a:ea typeface="Arial"/>
                <a:cs typeface="Arial"/>
                <a:sym typeface="Arial"/>
              </a:defRPr>
            </a:pPr>
            <a:r>
              <a:rPr lang="en-US" sz="3600" dirty="0" err="1"/>
              <a:t>plt.plot</a:t>
            </a:r>
            <a:r>
              <a:rPr lang="en-US" sz="3600" dirty="0"/>
              <a:t>(</a:t>
            </a:r>
            <a:r>
              <a:rPr lang="en-US" sz="3600" dirty="0" err="1"/>
              <a:t>epochs,acc,marker</a:t>
            </a:r>
            <a:r>
              <a:rPr lang="en-US" sz="3600" dirty="0"/>
              <a:t>='.',label='accuracy')</a:t>
            </a:r>
          </a:p>
          <a:p>
            <a:pPr algn="l">
              <a:lnSpc>
                <a:spcPct val="100000"/>
              </a:lnSpc>
              <a:defRPr>
                <a:latin typeface="Arial"/>
                <a:ea typeface="Arial"/>
                <a:cs typeface="Arial"/>
                <a:sym typeface="Arial"/>
              </a:defRPr>
            </a:pPr>
            <a:r>
              <a:rPr lang="en-US" sz="3600" dirty="0" err="1"/>
              <a:t>plt.legend</a:t>
            </a:r>
            <a:r>
              <a:rPr lang="en-US" sz="3600" dirty="0"/>
              <a:t>()</a:t>
            </a:r>
          </a:p>
          <a:p>
            <a:pPr algn="l">
              <a:lnSpc>
                <a:spcPct val="100000"/>
              </a:lnSpc>
              <a:defRPr>
                <a:latin typeface="Arial"/>
                <a:ea typeface="Arial"/>
                <a:cs typeface="Arial"/>
                <a:sym typeface="Arial"/>
              </a:defRPr>
            </a:pPr>
            <a:r>
              <a:rPr lang="en-US" sz="3600" dirty="0" err="1"/>
              <a:t>plt.show</a:t>
            </a:r>
            <a:r>
              <a:rPr lang="en-US" sz="3600" dirty="0"/>
              <a:t>()</a:t>
            </a:r>
          </a:p>
        </p:txBody>
      </p:sp>
      <p:sp>
        <p:nvSpPr>
          <p:cNvPr id="765" name="学習する度に正解率が上がって誤差が下がって…"/>
          <p:cNvSpPr txBox="1"/>
          <p:nvPr/>
        </p:nvSpPr>
        <p:spPr>
          <a:xfrm>
            <a:off x="12425240" y="3131051"/>
            <a:ext cx="10514460"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pic>
        <p:nvPicPr>
          <p:cNvPr id="3" name="図 2">
            <a:extLst>
              <a:ext uri="{FF2B5EF4-FFF2-40B4-BE49-F238E27FC236}">
                <a16:creationId xmlns:a16="http://schemas.microsoft.com/office/drawing/2014/main" id="{E2C987A5-0CE4-1087-9E26-4301BF39C051}"/>
              </a:ext>
            </a:extLst>
          </p:cNvPr>
          <p:cNvPicPr>
            <a:picLocks noChangeAspect="1"/>
          </p:cNvPicPr>
          <p:nvPr/>
        </p:nvPicPr>
        <p:blipFill>
          <a:blip r:embed="rId2"/>
          <a:stretch>
            <a:fillRect/>
          </a:stretch>
        </p:blipFill>
        <p:spPr>
          <a:xfrm>
            <a:off x="12559263" y="5329432"/>
            <a:ext cx="10514460" cy="6993282"/>
          </a:xfrm>
          <a:prstGeom prst="rect">
            <a:avLst/>
          </a:prstGeom>
        </p:spPr>
      </p:pic>
      <p:sp>
        <p:nvSpPr>
          <p:cNvPr id="4" name="history = model.fit(x_train, y_train, epochs=300)…">
            <a:extLst>
              <a:ext uri="{FF2B5EF4-FFF2-40B4-BE49-F238E27FC236}">
                <a16:creationId xmlns:a16="http://schemas.microsoft.com/office/drawing/2014/main" id="{D7FE6D5D-F391-0E94-FB49-9CF8D96E155E}"/>
              </a:ext>
            </a:extLst>
          </p:cNvPr>
          <p:cNvSpPr txBox="1"/>
          <p:nvPr/>
        </p:nvSpPr>
        <p:spPr>
          <a:xfrm>
            <a:off x="945151" y="10225795"/>
            <a:ext cx="10635924" cy="2641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defRPr sz="3300">
                <a:latin typeface="Arial"/>
                <a:ea typeface="Arial"/>
                <a:cs typeface="Arial"/>
                <a:sym typeface="Arial"/>
              </a:defRPr>
            </a:pPr>
            <a:r>
              <a:rPr lang="en-US" dirty="0">
                <a:solidFill>
                  <a:srgbClr val="FF0000"/>
                </a:solidFill>
              </a:rPr>
              <a:t>result</a:t>
            </a:r>
            <a:r>
              <a:rPr dirty="0"/>
              <a:t> = </a:t>
            </a:r>
            <a:r>
              <a:rPr dirty="0" err="1"/>
              <a:t>model.fit</a:t>
            </a:r>
            <a:r>
              <a:rPr dirty="0"/>
              <a:t>(</a:t>
            </a:r>
            <a:r>
              <a:rPr dirty="0" err="1"/>
              <a:t>x_train</a:t>
            </a:r>
            <a:r>
              <a:rPr dirty="0"/>
              <a:t>, </a:t>
            </a:r>
            <a:r>
              <a:rPr dirty="0" err="1"/>
              <a:t>y_train</a:t>
            </a:r>
            <a:r>
              <a:rPr dirty="0"/>
              <a:t>, epochs=300) </a:t>
            </a:r>
          </a:p>
          <a:p>
            <a:pPr algn="l">
              <a:lnSpc>
                <a:spcPct val="100000"/>
              </a:lnSpc>
              <a:defRPr sz="3300">
                <a:latin typeface="Arial"/>
                <a:ea typeface="Arial"/>
                <a:cs typeface="Arial"/>
                <a:sym typeface="Arial"/>
              </a:defRPr>
            </a:pPr>
            <a:endParaRPr dirty="0"/>
          </a:p>
          <a:p>
            <a:pPr algn="l">
              <a:lnSpc>
                <a:spcPct val="100000"/>
              </a:lnSpc>
              <a:defRPr sz="3300">
                <a:latin typeface="Arial"/>
                <a:ea typeface="Arial"/>
                <a:cs typeface="Arial"/>
                <a:sym typeface="Arial"/>
              </a:defRPr>
            </a:pPr>
            <a:r>
              <a:rPr dirty="0" err="1"/>
              <a:t>kerasのfit</a:t>
            </a:r>
            <a:r>
              <a:rPr dirty="0"/>
              <a:t>()</a:t>
            </a:r>
            <a:r>
              <a:rPr dirty="0" err="1"/>
              <a:t>は各エポック毎の正解率、誤差を保存出来る</a:t>
            </a:r>
            <a:endParaRPr dirty="0"/>
          </a:p>
          <a:p>
            <a:pPr algn="l">
              <a:lnSpc>
                <a:spcPct val="100000"/>
              </a:lnSpc>
              <a:defRPr sz="3300">
                <a:latin typeface="Arial"/>
                <a:ea typeface="Arial"/>
                <a:cs typeface="Arial"/>
                <a:sym typeface="Arial"/>
              </a:defRPr>
            </a:pPr>
            <a:r>
              <a:rPr lang="en-US" dirty="0" err="1">
                <a:solidFill>
                  <a:srgbClr val="FF0000"/>
                </a:solidFill>
              </a:rPr>
              <a:t>result</a:t>
            </a:r>
            <a:r>
              <a:rPr dirty="0" err="1"/>
              <a:t>.history</a:t>
            </a:r>
            <a:r>
              <a:rPr dirty="0"/>
              <a:t>[“accuracy”]</a:t>
            </a:r>
            <a:r>
              <a:rPr dirty="0" err="1"/>
              <a:t>が正解率のリスト</a:t>
            </a:r>
            <a:endParaRPr dirty="0"/>
          </a:p>
          <a:p>
            <a:pPr algn="l">
              <a:lnSpc>
                <a:spcPct val="100000"/>
              </a:lnSpc>
              <a:defRPr sz="3300">
                <a:latin typeface="Arial"/>
                <a:ea typeface="Arial"/>
                <a:cs typeface="Arial"/>
                <a:sym typeface="Arial"/>
              </a:defRPr>
            </a:pPr>
            <a:r>
              <a:rPr lang="en-US" dirty="0" err="1">
                <a:solidFill>
                  <a:srgbClr val="FF0000"/>
                </a:solidFill>
              </a:rPr>
              <a:t>result</a:t>
            </a:r>
            <a:r>
              <a:rPr dirty="0" err="1"/>
              <a:t>.history</a:t>
            </a:r>
            <a:r>
              <a:rPr dirty="0"/>
              <a:t>[[“loss”]</a:t>
            </a:r>
            <a:r>
              <a:rPr dirty="0" err="1"/>
              <a:t>が誤差のリスト</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自分たちで実践してみよう"/>
          <p:cNvSpPr txBox="1"/>
          <p:nvPr/>
        </p:nvSpPr>
        <p:spPr>
          <a:xfrm>
            <a:off x="7130796" y="142331"/>
            <a:ext cx="10122409" cy="939800"/>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自分たちで実践してみよう</a:t>
            </a:r>
          </a:p>
        </p:txBody>
      </p:sp>
      <p:sp>
        <p:nvSpPr>
          <p:cNvPr id="773" name="1層目から3層目のニューロンを1つ増やして、…"/>
          <p:cNvSpPr txBox="1"/>
          <p:nvPr/>
        </p:nvSpPr>
        <p:spPr>
          <a:xfrm>
            <a:off x="6967717" y="1536566"/>
            <a:ext cx="10591937" cy="1352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a:t>1層目から</a:t>
            </a:r>
            <a:r>
              <a:rPr lang="en-US" dirty="0"/>
              <a:t>3</a:t>
            </a:r>
            <a:r>
              <a:rPr dirty="0"/>
              <a:t>層目のニューロンを1つ増やして、</a:t>
            </a:r>
          </a:p>
          <a:p>
            <a:pPr algn="l" defTabSz="2438338">
              <a:lnSpc>
                <a:spcPct val="100000"/>
              </a:lnSpc>
              <a:defRPr sz="3900">
                <a:latin typeface="ヒラギノ角ゴ ProN W3"/>
                <a:ea typeface="ヒラギノ角ゴ ProN W3"/>
                <a:cs typeface="ヒラギノ角ゴ ProN W3"/>
                <a:sym typeface="ヒラギノ角ゴ ProN W3"/>
              </a:defRPr>
            </a:pPr>
            <a:r>
              <a:rPr dirty="0"/>
              <a:t>学習の回数を500回にして実践してみよう</a:t>
            </a:r>
          </a:p>
        </p:txBody>
      </p:sp>
      <p:grpSp>
        <p:nvGrpSpPr>
          <p:cNvPr id="870" name="グループ"/>
          <p:cNvGrpSpPr/>
          <p:nvPr/>
        </p:nvGrpSpPr>
        <p:grpSpPr>
          <a:xfrm>
            <a:off x="3569958" y="5409031"/>
            <a:ext cx="18410752" cy="4470440"/>
            <a:chOff x="0" y="0"/>
            <a:chExt cx="18410750" cy="4470439"/>
          </a:xfrm>
        </p:grpSpPr>
        <p:sp>
          <p:nvSpPr>
            <p:cNvPr id="774" name="楕円"/>
            <p:cNvSpPr/>
            <p:nvPr/>
          </p:nvSpPr>
          <p:spPr>
            <a:xfrm>
              <a:off x="0" y="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0" y="9017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6" name="楕円"/>
            <p:cNvSpPr/>
            <p:nvPr/>
          </p:nvSpPr>
          <p:spPr>
            <a:xfrm>
              <a:off x="0" y="18034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楕円"/>
            <p:cNvSpPr/>
            <p:nvPr/>
          </p:nvSpPr>
          <p:spPr>
            <a:xfrm>
              <a:off x="0" y="270513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8" name="楕円"/>
            <p:cNvSpPr/>
            <p:nvPr/>
          </p:nvSpPr>
          <p:spPr>
            <a:xfrm>
              <a:off x="8916758"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9" name="楕円"/>
            <p:cNvSpPr/>
            <p:nvPr/>
          </p:nvSpPr>
          <p:spPr>
            <a:xfrm>
              <a:off x="8916758"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0" name="楕円"/>
            <p:cNvSpPr/>
            <p:nvPr/>
          </p:nvSpPr>
          <p:spPr>
            <a:xfrm>
              <a:off x="8916758"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1" name="楕円"/>
            <p:cNvSpPr/>
            <p:nvPr/>
          </p:nvSpPr>
          <p:spPr>
            <a:xfrm>
              <a:off x="8916758"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2" name="楕円"/>
            <p:cNvSpPr/>
            <p:nvPr/>
          </p:nvSpPr>
          <p:spPr>
            <a:xfrm>
              <a:off x="4365540"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3" name="楕円"/>
            <p:cNvSpPr/>
            <p:nvPr/>
          </p:nvSpPr>
          <p:spPr>
            <a:xfrm>
              <a:off x="4365540"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4" name="楕円"/>
            <p:cNvSpPr/>
            <p:nvPr/>
          </p:nvSpPr>
          <p:spPr>
            <a:xfrm>
              <a:off x="4365540"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5" name="楕円"/>
            <p:cNvSpPr/>
            <p:nvPr/>
          </p:nvSpPr>
          <p:spPr>
            <a:xfrm>
              <a:off x="4365540"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6" name="楕円"/>
            <p:cNvSpPr/>
            <p:nvPr/>
          </p:nvSpPr>
          <p:spPr>
            <a:xfrm>
              <a:off x="17535383" y="130147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87" name="線"/>
            <p:cNvSpPr/>
            <p:nvPr/>
          </p:nvSpPr>
          <p:spPr>
            <a:xfrm>
              <a:off x="14427842" y="1287018"/>
              <a:ext cx="2938962" cy="4202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88" name="線"/>
            <p:cNvSpPr/>
            <p:nvPr/>
          </p:nvSpPr>
          <p:spPr>
            <a:xfrm>
              <a:off x="14431320" y="366457"/>
              <a:ext cx="2948807" cy="13107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89" name="線"/>
            <p:cNvSpPr/>
            <p:nvPr/>
          </p:nvSpPr>
          <p:spPr>
            <a:xfrm flipV="1">
              <a:off x="14434044" y="1691845"/>
              <a:ext cx="2934690" cy="4964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0" name="楕円"/>
            <p:cNvSpPr/>
            <p:nvPr/>
          </p:nvSpPr>
          <p:spPr>
            <a:xfrm>
              <a:off x="13431434" y="3810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1" name="楕円"/>
            <p:cNvSpPr/>
            <p:nvPr/>
          </p:nvSpPr>
          <p:spPr>
            <a:xfrm>
              <a:off x="13431434" y="9398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2" name="楕円"/>
            <p:cNvSpPr/>
            <p:nvPr/>
          </p:nvSpPr>
          <p:spPr>
            <a:xfrm>
              <a:off x="13431434" y="18415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3" name="楕円"/>
            <p:cNvSpPr/>
            <p:nvPr/>
          </p:nvSpPr>
          <p:spPr>
            <a:xfrm>
              <a:off x="13431434" y="2743231"/>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4" name="線"/>
            <p:cNvSpPr/>
            <p:nvPr/>
          </p:nvSpPr>
          <p:spPr>
            <a:xfrm flipV="1">
              <a:off x="14431320" y="1715605"/>
              <a:ext cx="2912077" cy="14010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5" name="楕円"/>
            <p:cNvSpPr/>
            <p:nvPr/>
          </p:nvSpPr>
          <p:spPr>
            <a:xfrm>
              <a:off x="8946790"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6" name="楕円"/>
            <p:cNvSpPr/>
            <p:nvPr/>
          </p:nvSpPr>
          <p:spPr>
            <a:xfrm>
              <a:off x="4365540" y="3606840"/>
              <a:ext cx="875368"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97" name="楕円"/>
            <p:cNvSpPr/>
            <p:nvPr/>
          </p:nvSpPr>
          <p:spPr>
            <a:xfrm>
              <a:off x="13431434"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823" name="グループ"/>
            <p:cNvGrpSpPr/>
            <p:nvPr/>
          </p:nvGrpSpPr>
          <p:grpSpPr>
            <a:xfrm>
              <a:off x="9931874" y="434419"/>
              <a:ext cx="3426127" cy="3612270"/>
              <a:chOff x="0" y="0"/>
              <a:chExt cx="3426126" cy="3612269"/>
            </a:xfrm>
          </p:grpSpPr>
          <p:sp>
            <p:nvSpPr>
              <p:cNvPr id="798"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99"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0"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1"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2"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3"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4"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5"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6"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8"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09"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2"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4"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8"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9"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0"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1"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2"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824" name="線"/>
            <p:cNvSpPr/>
            <p:nvPr/>
          </p:nvSpPr>
          <p:spPr>
            <a:xfrm>
              <a:off x="896024" y="45055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5" name="線"/>
            <p:cNvSpPr/>
            <p:nvPr/>
          </p:nvSpPr>
          <p:spPr>
            <a:xfrm>
              <a:off x="896024" y="135226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6" name="線"/>
            <p:cNvSpPr/>
            <p:nvPr/>
          </p:nvSpPr>
          <p:spPr>
            <a:xfrm>
              <a:off x="896024" y="225397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7" name="線"/>
            <p:cNvSpPr/>
            <p:nvPr/>
          </p:nvSpPr>
          <p:spPr>
            <a:xfrm>
              <a:off x="899501" y="431704"/>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8" name="線"/>
            <p:cNvSpPr/>
            <p:nvPr/>
          </p:nvSpPr>
          <p:spPr>
            <a:xfrm>
              <a:off x="899560" y="135180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29" name="線"/>
            <p:cNvSpPr/>
            <p:nvPr/>
          </p:nvSpPr>
          <p:spPr>
            <a:xfrm>
              <a:off x="899561" y="431704"/>
              <a:ext cx="3325212" cy="18411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0" name="線"/>
            <p:cNvSpPr/>
            <p:nvPr/>
          </p:nvSpPr>
          <p:spPr>
            <a:xfrm flipV="1">
              <a:off x="899500" y="470299"/>
              <a:ext cx="3325333" cy="8815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1" name="線"/>
            <p:cNvSpPr/>
            <p:nvPr/>
          </p:nvSpPr>
          <p:spPr>
            <a:xfrm flipV="1">
              <a:off x="902226" y="1371115"/>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2" name="線"/>
            <p:cNvSpPr/>
            <p:nvPr/>
          </p:nvSpPr>
          <p:spPr>
            <a:xfrm flipV="1">
              <a:off x="899501" y="451466"/>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3" name="線"/>
            <p:cNvSpPr/>
            <p:nvPr/>
          </p:nvSpPr>
          <p:spPr>
            <a:xfrm>
              <a:off x="896024" y="315568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4" name="線"/>
            <p:cNvSpPr/>
            <p:nvPr/>
          </p:nvSpPr>
          <p:spPr>
            <a:xfrm flipV="1">
              <a:off x="895164" y="468940"/>
              <a:ext cx="3334008" cy="268674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5" name="線"/>
            <p:cNvSpPr/>
            <p:nvPr/>
          </p:nvSpPr>
          <p:spPr>
            <a:xfrm flipV="1">
              <a:off x="892360" y="1344741"/>
              <a:ext cx="3336296" cy="18109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6" name="線"/>
            <p:cNvSpPr/>
            <p:nvPr/>
          </p:nvSpPr>
          <p:spPr>
            <a:xfrm flipV="1">
              <a:off x="902390" y="2241600"/>
              <a:ext cx="3319555" cy="9140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7" name="線"/>
            <p:cNvSpPr/>
            <p:nvPr/>
          </p:nvSpPr>
          <p:spPr>
            <a:xfrm>
              <a:off x="895738" y="2258503"/>
              <a:ext cx="3326208" cy="8966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8" name="線"/>
            <p:cNvSpPr/>
            <p:nvPr/>
          </p:nvSpPr>
          <p:spPr>
            <a:xfrm>
              <a:off x="910392" y="1333997"/>
              <a:ext cx="3320639" cy="1839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39" name="線"/>
            <p:cNvSpPr/>
            <p:nvPr/>
          </p:nvSpPr>
          <p:spPr>
            <a:xfrm>
              <a:off x="893305" y="433997"/>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0" name="線"/>
            <p:cNvSpPr/>
            <p:nvPr/>
          </p:nvSpPr>
          <p:spPr>
            <a:xfrm flipH="1" flipV="1">
              <a:off x="930377" y="474119"/>
              <a:ext cx="3329161" cy="35698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1" name="線"/>
            <p:cNvSpPr/>
            <p:nvPr/>
          </p:nvSpPr>
          <p:spPr>
            <a:xfrm flipH="1" flipV="1">
              <a:off x="896747" y="1393152"/>
              <a:ext cx="3380212" cy="263976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2" name="線"/>
            <p:cNvSpPr/>
            <p:nvPr/>
          </p:nvSpPr>
          <p:spPr>
            <a:xfrm flipH="1" flipV="1">
              <a:off x="923697" y="2267000"/>
              <a:ext cx="3322934" cy="17529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3" name="線"/>
            <p:cNvSpPr/>
            <p:nvPr/>
          </p:nvSpPr>
          <p:spPr>
            <a:xfrm flipH="1" flipV="1">
              <a:off x="889549" y="3213035"/>
              <a:ext cx="3331671"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869" name="グループ"/>
            <p:cNvGrpSpPr/>
            <p:nvPr/>
          </p:nvGrpSpPr>
          <p:grpSpPr>
            <a:xfrm>
              <a:off x="5567337" y="531458"/>
              <a:ext cx="3426128" cy="3612270"/>
              <a:chOff x="0" y="0"/>
              <a:chExt cx="3426126" cy="3612269"/>
            </a:xfrm>
          </p:grpSpPr>
          <p:sp>
            <p:nvSpPr>
              <p:cNvPr id="844"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5"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6"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7"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8"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49"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0"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1"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2"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3"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4"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5"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6"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7"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8"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59"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0"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1"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2"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3"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4"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5"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6"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7"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sp>
        <p:nvSpPr>
          <p:cNvPr id="101" name="線">
            <a:extLst>
              <a:ext uri="{FF2B5EF4-FFF2-40B4-BE49-F238E27FC236}">
                <a16:creationId xmlns:a16="http://schemas.microsoft.com/office/drawing/2014/main" id="{20E59600-E482-42E8-A8CB-3479D0CA033A}"/>
              </a:ext>
            </a:extLst>
          </p:cNvPr>
          <p:cNvSpPr/>
          <p:nvPr/>
        </p:nvSpPr>
        <p:spPr>
          <a:xfrm flipV="1">
            <a:off x="18043409" y="7094551"/>
            <a:ext cx="2883978" cy="23117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課題候補"/>
          <p:cNvSpPr txBox="1"/>
          <p:nvPr/>
        </p:nvSpPr>
        <p:spPr>
          <a:xfrm>
            <a:off x="11294318" y="53104"/>
            <a:ext cx="1795363" cy="1118255"/>
          </a:xfrm>
          <a:prstGeom prst="rect">
            <a:avLst/>
          </a:prstGeom>
          <a:solidFill>
            <a:schemeClr val="accent4">
              <a:hueOff val="-904334"/>
              <a:lumOff val="295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課題</a:t>
            </a:r>
            <a:endParaRPr dirty="0"/>
          </a:p>
        </p:txBody>
      </p:sp>
      <p:sp>
        <p:nvSpPr>
          <p:cNvPr id="878" name="・(余力がある人は)…"/>
          <p:cNvSpPr txBox="1"/>
          <p:nvPr/>
        </p:nvSpPr>
        <p:spPr>
          <a:xfrm>
            <a:off x="2594598" y="3707841"/>
            <a:ext cx="19846512"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a:t>・(</a:t>
            </a:r>
            <a:r>
              <a:rPr dirty="0" err="1"/>
              <a:t>余力がある人は</a:t>
            </a:r>
            <a:r>
              <a:rPr dirty="0"/>
              <a:t>)</a:t>
            </a:r>
          </a:p>
          <a:p>
            <a:pPr algn="l" defTabSz="2438338">
              <a:lnSpc>
                <a:spcPct val="100000"/>
              </a:lnSpc>
              <a:defRPr sz="3900">
                <a:latin typeface="ヒラギノ角ゴ ProN W3"/>
                <a:ea typeface="ヒラギノ角ゴ ProN W3"/>
                <a:cs typeface="ヒラギノ角ゴ ProN W3"/>
                <a:sym typeface="ヒラギノ角ゴ ProN W3"/>
              </a:defRPr>
            </a:pPr>
            <a:r>
              <a:rPr lang="ja-JP" altLang="en-US" dirty="0"/>
              <a:t>上のモデルを使って</a:t>
            </a:r>
            <a:r>
              <a:rPr dirty="0" err="1"/>
              <a:t>新たなアヤメのデータでブルーフラッグである確率を算出しなさい</a:t>
            </a:r>
            <a:endParaRPr dirty="0"/>
          </a:p>
        </p:txBody>
      </p:sp>
      <p:sp>
        <p:nvSpPr>
          <p:cNvPr id="879" name="・２層目をニューロン6個、３層目をニューロン3個にして実行しなさい"/>
          <p:cNvSpPr txBox="1"/>
          <p:nvPr/>
        </p:nvSpPr>
        <p:spPr>
          <a:xfrm>
            <a:off x="3663192" y="1882406"/>
            <a:ext cx="18206207"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ja-JP" altLang="en-US" dirty="0"/>
              <a:t>中間層の</a:t>
            </a:r>
            <a:r>
              <a:rPr dirty="0"/>
              <a:t>２層目をニューロン6個、３層目をニューロン3個にして実行しなさい</a:t>
            </a:r>
            <a:endParaRPr lang="en-US" dirty="0"/>
          </a:p>
          <a:p>
            <a:r>
              <a:rPr lang="ja-JP" altLang="en-US" dirty="0"/>
              <a:t>　（モデル名</a:t>
            </a:r>
            <a:r>
              <a:rPr lang="en-US" altLang="ja-JP" dirty="0"/>
              <a:t>).summary()</a:t>
            </a:r>
            <a:r>
              <a:rPr lang="ja-JP" altLang="en-US" dirty="0"/>
              <a:t>の出力結果と図を提出して下さい。（エポック数</a:t>
            </a:r>
            <a:r>
              <a:rPr lang="en-US" altLang="ja-JP" dirty="0"/>
              <a:t>300</a:t>
            </a:r>
            <a:r>
              <a:rPr lang="ja-JP" altLang="en-US" dirty="0"/>
              <a:t>）</a:t>
            </a:r>
            <a:endParaRPr dirty="0"/>
          </a:p>
        </p:txBody>
      </p:sp>
      <p:sp>
        <p:nvSpPr>
          <p:cNvPr id="880" name="ヒント:    (変数) = model.predict((調べたいNumpy配列))…"/>
          <p:cNvSpPr txBox="1"/>
          <p:nvPr/>
        </p:nvSpPr>
        <p:spPr>
          <a:xfrm>
            <a:off x="3964984" y="7843354"/>
            <a:ext cx="17057614" cy="190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ヒント</a:t>
            </a:r>
            <a:r>
              <a:rPr dirty="0"/>
              <a:t>:   </a:t>
            </a:r>
            <a:r>
              <a:rPr lang="en-US" altLang="ja-JP" dirty="0"/>
              <a:t>import </a:t>
            </a:r>
            <a:r>
              <a:rPr lang="en-US" altLang="ja-JP" dirty="0" err="1"/>
              <a:t>numpy</a:t>
            </a:r>
            <a:r>
              <a:rPr lang="en-US" altLang="ja-JP" dirty="0"/>
              <a:t> as np</a:t>
            </a:r>
          </a:p>
          <a:p>
            <a:pPr algn="l" defTabSz="2438338">
              <a:lnSpc>
                <a:spcPct val="100000"/>
              </a:lnSpc>
              <a:defRPr sz="3900">
                <a:latin typeface="ヒラギノ角ゴ ProN W3"/>
                <a:ea typeface="ヒラギノ角ゴ ProN W3"/>
                <a:cs typeface="ヒラギノ角ゴ ProN W3"/>
                <a:sym typeface="ヒラギノ角ゴ ProN W3"/>
              </a:defRPr>
            </a:pPr>
            <a:r>
              <a:rPr lang="en-US" dirty="0"/>
              <a:t>                </a:t>
            </a:r>
            <a:r>
              <a:rPr dirty="0"/>
              <a:t> (</a:t>
            </a:r>
            <a:r>
              <a:rPr dirty="0" err="1"/>
              <a:t>変数</a:t>
            </a:r>
            <a:r>
              <a:rPr dirty="0"/>
              <a:t>) = </a:t>
            </a:r>
            <a:r>
              <a:rPr dirty="0" err="1"/>
              <a:t>model.predict</a:t>
            </a:r>
            <a:r>
              <a:rPr dirty="0"/>
              <a:t>((</a:t>
            </a:r>
            <a:r>
              <a:rPr dirty="0" err="1"/>
              <a:t>調べたいNumpy配列</a:t>
            </a:r>
            <a:r>
              <a:rPr dirty="0"/>
              <a:t>))</a:t>
            </a:r>
          </a:p>
          <a:p>
            <a:pPr algn="l" defTabSz="2438338">
              <a:lnSpc>
                <a:spcPct val="100000"/>
              </a:lnSpc>
              <a:defRPr sz="3900">
                <a:latin typeface="ヒラギノ角ゴ ProN W3"/>
                <a:ea typeface="ヒラギノ角ゴ ProN W3"/>
                <a:cs typeface="ヒラギノ角ゴ ProN W3"/>
                <a:sym typeface="ヒラギノ角ゴ ProN W3"/>
              </a:defRPr>
            </a:pPr>
            <a:r>
              <a:rPr dirty="0"/>
              <a:t>　　　</a:t>
            </a:r>
            <a:r>
              <a:rPr lang="en-US" dirty="0"/>
              <a:t>    print</a:t>
            </a:r>
            <a:r>
              <a:rPr dirty="0"/>
              <a:t>(</a:t>
            </a:r>
            <a:r>
              <a:rPr dirty="0" err="1"/>
              <a:t>変数</a:t>
            </a:r>
            <a:r>
              <a:rPr dirty="0"/>
              <a:t>) = [[(1つ目の確率</a:t>
            </a:r>
            <a:r>
              <a:rPr lang="en-US" dirty="0"/>
              <a:t>)]</a:t>
            </a:r>
            <a:r>
              <a:rPr dirty="0"/>
              <a:t>、</a:t>
            </a:r>
            <a:r>
              <a:rPr lang="en-US" dirty="0"/>
              <a:t>[(</a:t>
            </a:r>
            <a:r>
              <a:rPr dirty="0"/>
              <a:t>2つ目の確率)],[ …</a:t>
            </a:r>
            <a:r>
              <a:rPr lang="en-US" dirty="0"/>
              <a:t>]</a:t>
            </a:r>
            <a:r>
              <a:rPr dirty="0"/>
              <a:t> , </a:t>
            </a:r>
            <a:r>
              <a:rPr lang="en-US" dirty="0"/>
              <a:t>[</a:t>
            </a:r>
            <a:r>
              <a:rPr dirty="0"/>
              <a:t>…], … ]</a:t>
            </a:r>
          </a:p>
        </p:txBody>
      </p:sp>
      <p:sp>
        <p:nvSpPr>
          <p:cNvPr id="10" name="・(余力がある人は)…">
            <a:extLst>
              <a:ext uri="{FF2B5EF4-FFF2-40B4-BE49-F238E27FC236}">
                <a16:creationId xmlns:a16="http://schemas.microsoft.com/office/drawing/2014/main" id="{3D108169-3730-46DA-A3DF-B1A6327C7BF1}"/>
              </a:ext>
            </a:extLst>
          </p:cNvPr>
          <p:cNvSpPr txBox="1"/>
          <p:nvPr/>
        </p:nvSpPr>
        <p:spPr>
          <a:xfrm>
            <a:off x="2594598" y="5115049"/>
            <a:ext cx="19846512"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endParaRPr dirty="0"/>
          </a:p>
        </p:txBody>
      </p:sp>
      <p:graphicFrame>
        <p:nvGraphicFramePr>
          <p:cNvPr id="2" name="表 2">
            <a:extLst>
              <a:ext uri="{FF2B5EF4-FFF2-40B4-BE49-F238E27FC236}">
                <a16:creationId xmlns:a16="http://schemas.microsoft.com/office/drawing/2014/main" id="{8CF350B8-ABDD-4FFC-BCD4-751FB5F69649}"/>
              </a:ext>
            </a:extLst>
          </p:cNvPr>
          <p:cNvGraphicFramePr>
            <a:graphicFrameLocks noGrp="1"/>
          </p:cNvGraphicFramePr>
          <p:nvPr>
            <p:extLst>
              <p:ext uri="{D42A27DB-BD31-4B8C-83A1-F6EECF244321}">
                <p14:modId xmlns:p14="http://schemas.microsoft.com/office/powerpoint/2010/main" val="4260341102"/>
              </p:ext>
            </p:extLst>
          </p:nvPr>
        </p:nvGraphicFramePr>
        <p:xfrm>
          <a:off x="3663193" y="5424601"/>
          <a:ext cx="16256000" cy="2089107"/>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1246320124"/>
                    </a:ext>
                  </a:extLst>
                </a:gridCol>
                <a:gridCol w="3251200">
                  <a:extLst>
                    <a:ext uri="{9D8B030D-6E8A-4147-A177-3AD203B41FA5}">
                      <a16:colId xmlns:a16="http://schemas.microsoft.com/office/drawing/2014/main" val="3696809608"/>
                    </a:ext>
                  </a:extLst>
                </a:gridCol>
                <a:gridCol w="3251200">
                  <a:extLst>
                    <a:ext uri="{9D8B030D-6E8A-4147-A177-3AD203B41FA5}">
                      <a16:colId xmlns:a16="http://schemas.microsoft.com/office/drawing/2014/main" val="1734812907"/>
                    </a:ext>
                  </a:extLst>
                </a:gridCol>
                <a:gridCol w="3251200">
                  <a:extLst>
                    <a:ext uri="{9D8B030D-6E8A-4147-A177-3AD203B41FA5}">
                      <a16:colId xmlns:a16="http://schemas.microsoft.com/office/drawing/2014/main" val="535419635"/>
                    </a:ext>
                  </a:extLst>
                </a:gridCol>
                <a:gridCol w="3251200">
                  <a:extLst>
                    <a:ext uri="{9D8B030D-6E8A-4147-A177-3AD203B41FA5}">
                      <a16:colId xmlns:a16="http://schemas.microsoft.com/office/drawing/2014/main" val="1801745785"/>
                    </a:ext>
                  </a:extLst>
                </a:gridCol>
              </a:tblGrid>
              <a:tr h="696369">
                <a:tc>
                  <a:txBody>
                    <a:bodyPr/>
                    <a:lstStyle/>
                    <a:p>
                      <a:r>
                        <a:rPr kumimoji="1" lang="en-US" altLang="ja-JP" sz="3600" dirty="0"/>
                        <a:t>No.</a:t>
                      </a:r>
                      <a:endParaRPr kumimoji="1" lang="ja-JP" altLang="en-US" sz="3600" dirty="0"/>
                    </a:p>
                  </a:txBody>
                  <a:tcPr/>
                </a:tc>
                <a:tc>
                  <a:txBody>
                    <a:bodyPr/>
                    <a:lstStyle/>
                    <a:p>
                      <a:r>
                        <a:rPr kumimoji="1" lang="ja-JP" altLang="en-US" sz="3600" dirty="0"/>
                        <a:t>がく片の長さ</a:t>
                      </a:r>
                    </a:p>
                  </a:txBody>
                  <a:tcPr/>
                </a:tc>
                <a:tc>
                  <a:txBody>
                    <a:bodyPr/>
                    <a:lstStyle/>
                    <a:p>
                      <a:r>
                        <a:rPr kumimoji="1" lang="ja-JP" altLang="en-US" sz="3600" dirty="0"/>
                        <a:t>がく片の幅</a:t>
                      </a:r>
                    </a:p>
                  </a:txBody>
                  <a:tcPr/>
                </a:tc>
                <a:tc>
                  <a:txBody>
                    <a:bodyPr/>
                    <a:lstStyle/>
                    <a:p>
                      <a:r>
                        <a:rPr kumimoji="1" lang="ja-JP" altLang="en-US" sz="3600" dirty="0"/>
                        <a:t>花びらの長さ</a:t>
                      </a:r>
                    </a:p>
                  </a:txBody>
                  <a:tcPr/>
                </a:tc>
                <a:tc>
                  <a:txBody>
                    <a:bodyPr/>
                    <a:lstStyle/>
                    <a:p>
                      <a:r>
                        <a:rPr kumimoji="1" lang="ja-JP" altLang="en-US" sz="3600" dirty="0"/>
                        <a:t>花びらの幅</a:t>
                      </a:r>
                    </a:p>
                  </a:txBody>
                  <a:tcPr/>
                </a:tc>
                <a:extLst>
                  <a:ext uri="{0D108BD9-81ED-4DB2-BD59-A6C34878D82A}">
                    <a16:rowId xmlns:a16="http://schemas.microsoft.com/office/drawing/2014/main" val="3369914174"/>
                  </a:ext>
                </a:extLst>
              </a:tr>
              <a:tr h="696369">
                <a:tc>
                  <a:txBody>
                    <a:bodyPr/>
                    <a:lstStyle/>
                    <a:p>
                      <a:r>
                        <a:rPr kumimoji="1" lang="en-US" altLang="ja-JP" sz="3600" dirty="0"/>
                        <a:t>1</a:t>
                      </a:r>
                      <a:endParaRPr kumimoji="1" lang="ja-JP" altLang="en-US" sz="3600" dirty="0"/>
                    </a:p>
                  </a:txBody>
                  <a:tcPr/>
                </a:tc>
                <a:tc>
                  <a:txBody>
                    <a:bodyPr/>
                    <a:lstStyle/>
                    <a:p>
                      <a:r>
                        <a:rPr kumimoji="1" lang="en-US" altLang="ja-JP" sz="3600" dirty="0"/>
                        <a:t>5.3</a:t>
                      </a:r>
                      <a:endParaRPr kumimoji="1" lang="ja-JP" altLang="en-US" sz="3600" dirty="0"/>
                    </a:p>
                  </a:txBody>
                  <a:tcPr/>
                </a:tc>
                <a:tc>
                  <a:txBody>
                    <a:bodyPr/>
                    <a:lstStyle/>
                    <a:p>
                      <a:r>
                        <a:rPr kumimoji="1" lang="en-US" altLang="ja-JP" sz="3600" dirty="0"/>
                        <a:t>2.4</a:t>
                      </a:r>
                      <a:endParaRPr kumimoji="1" lang="ja-JP" altLang="en-US" sz="3600" dirty="0"/>
                    </a:p>
                  </a:txBody>
                  <a:tcPr/>
                </a:tc>
                <a:tc>
                  <a:txBody>
                    <a:bodyPr/>
                    <a:lstStyle/>
                    <a:p>
                      <a:r>
                        <a:rPr kumimoji="1" lang="en-US" altLang="ja-JP" sz="3600" dirty="0"/>
                        <a:t>4.8</a:t>
                      </a:r>
                      <a:endParaRPr kumimoji="1" lang="ja-JP" altLang="en-US" sz="3600" dirty="0"/>
                    </a:p>
                  </a:txBody>
                  <a:tcPr/>
                </a:tc>
                <a:tc>
                  <a:txBody>
                    <a:bodyPr/>
                    <a:lstStyle/>
                    <a:p>
                      <a:r>
                        <a:rPr kumimoji="1" lang="en-US" altLang="ja-JP" sz="3600" dirty="0"/>
                        <a:t>1.5</a:t>
                      </a:r>
                      <a:endParaRPr kumimoji="1" lang="ja-JP" altLang="en-US" sz="3600" dirty="0"/>
                    </a:p>
                  </a:txBody>
                  <a:tcPr/>
                </a:tc>
                <a:extLst>
                  <a:ext uri="{0D108BD9-81ED-4DB2-BD59-A6C34878D82A}">
                    <a16:rowId xmlns:a16="http://schemas.microsoft.com/office/drawing/2014/main" val="4011058366"/>
                  </a:ext>
                </a:extLst>
              </a:tr>
              <a:tr h="696369">
                <a:tc>
                  <a:txBody>
                    <a:bodyPr/>
                    <a:lstStyle/>
                    <a:p>
                      <a:r>
                        <a:rPr kumimoji="1" lang="en-US" altLang="ja-JP" sz="3600" dirty="0"/>
                        <a:t>2</a:t>
                      </a:r>
                      <a:endParaRPr kumimoji="1" lang="ja-JP" altLang="en-US" sz="3600" dirty="0"/>
                    </a:p>
                  </a:txBody>
                  <a:tcPr/>
                </a:tc>
                <a:tc>
                  <a:txBody>
                    <a:bodyPr/>
                    <a:lstStyle/>
                    <a:p>
                      <a:r>
                        <a:rPr kumimoji="1" lang="en-US" altLang="ja-JP" sz="3600" dirty="0"/>
                        <a:t>4.4</a:t>
                      </a:r>
                      <a:endParaRPr kumimoji="1" lang="ja-JP" altLang="en-US" sz="3600" dirty="0"/>
                    </a:p>
                  </a:txBody>
                  <a:tcPr/>
                </a:tc>
                <a:tc>
                  <a:txBody>
                    <a:bodyPr/>
                    <a:lstStyle/>
                    <a:p>
                      <a:r>
                        <a:rPr kumimoji="1" lang="en-US" altLang="ja-JP" sz="3600" dirty="0"/>
                        <a:t>2.5</a:t>
                      </a:r>
                      <a:endParaRPr kumimoji="1" lang="ja-JP" altLang="en-US" sz="3600" dirty="0"/>
                    </a:p>
                  </a:txBody>
                  <a:tcPr/>
                </a:tc>
                <a:tc>
                  <a:txBody>
                    <a:bodyPr/>
                    <a:lstStyle/>
                    <a:p>
                      <a:r>
                        <a:rPr kumimoji="1" lang="en-US" altLang="ja-JP" sz="3600" dirty="0"/>
                        <a:t>1.8</a:t>
                      </a:r>
                      <a:endParaRPr kumimoji="1" lang="ja-JP" altLang="en-US" sz="3600" dirty="0"/>
                    </a:p>
                  </a:txBody>
                  <a:tcPr/>
                </a:tc>
                <a:tc>
                  <a:txBody>
                    <a:bodyPr/>
                    <a:lstStyle/>
                    <a:p>
                      <a:r>
                        <a:rPr kumimoji="1" lang="en-US" altLang="ja-JP" sz="3600" dirty="0"/>
                        <a:t>0.4</a:t>
                      </a:r>
                      <a:endParaRPr kumimoji="1" lang="ja-JP" altLang="en-US" sz="3600" dirty="0"/>
                    </a:p>
                  </a:txBody>
                  <a:tcPr/>
                </a:tc>
                <a:extLst>
                  <a:ext uri="{0D108BD9-81ED-4DB2-BD59-A6C34878D82A}">
                    <a16:rowId xmlns:a16="http://schemas.microsoft.com/office/drawing/2014/main" val="3990013653"/>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FC2D8934-592C-42B7-842C-76BF7E02373C}"/>
              </a:ext>
            </a:extLst>
          </p:cNvPr>
          <p:cNvSpPr txBox="1"/>
          <p:nvPr/>
        </p:nvSpPr>
        <p:spPr>
          <a:xfrm>
            <a:off x="2284951" y="5536613"/>
            <a:ext cx="19572666"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以上で第</a:t>
            </a:r>
            <a:r>
              <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回は終了になります。</a:t>
            </a:r>
            <a:endParaRPr kumimoji="0" lang="en-US" altLang="ja-JP"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ja-JP" altLang="en-US" sz="4400" dirty="0"/>
              <a:t>第</a:t>
            </a:r>
            <a:r>
              <a:rPr lang="en-US" altLang="ja-JP" sz="4400" dirty="0"/>
              <a:t>3</a:t>
            </a:r>
            <a:r>
              <a:rPr lang="ja-JP" altLang="en-US" sz="4400" dirty="0"/>
              <a:t>回は肺のレントゲン画像を用いた深層学習を実施してみたいと思います。</a:t>
            </a:r>
            <a:endParaRPr kumimoji="0" lang="ja-JP" altLang="en-US" sz="4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7213433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9CFFB3D-879E-E0FC-32CD-6567BA11FE8E}"/>
              </a:ext>
            </a:extLst>
          </p:cNvPr>
          <p:cNvPicPr>
            <a:picLocks noChangeAspect="1"/>
          </p:cNvPicPr>
          <p:nvPr/>
        </p:nvPicPr>
        <p:blipFill>
          <a:blip r:embed="rId2"/>
          <a:stretch>
            <a:fillRect/>
          </a:stretch>
        </p:blipFill>
        <p:spPr>
          <a:xfrm>
            <a:off x="1168450" y="1505297"/>
            <a:ext cx="22034400" cy="11317279"/>
          </a:xfrm>
          <a:prstGeom prst="rect">
            <a:avLst/>
          </a:prstGeom>
        </p:spPr>
      </p:pic>
      <p:sp>
        <p:nvSpPr>
          <p:cNvPr id="7" name="楕円">
            <a:extLst>
              <a:ext uri="{FF2B5EF4-FFF2-40B4-BE49-F238E27FC236}">
                <a16:creationId xmlns:a16="http://schemas.microsoft.com/office/drawing/2014/main" id="{4F7A9226-6BF4-48E0-9DD9-140B21E2B109}"/>
              </a:ext>
            </a:extLst>
          </p:cNvPr>
          <p:cNvSpPr/>
          <p:nvPr/>
        </p:nvSpPr>
        <p:spPr>
          <a:xfrm>
            <a:off x="12192000" y="3242991"/>
            <a:ext cx="6534810" cy="1270001"/>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9" name="変数エクスプローラーのirisをクリックするとデータフレームをみることが出来る"/>
          <p:cNvSpPr txBox="1"/>
          <p:nvPr/>
        </p:nvSpPr>
        <p:spPr>
          <a:xfrm>
            <a:off x="3092556" y="590284"/>
            <a:ext cx="1819889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600" dirty="0" err="1"/>
              <a:t>変数エクスプローラーのirisを</a:t>
            </a:r>
            <a:r>
              <a:rPr lang="ja-JP" altLang="en-US" sz="3600" dirty="0"/>
              <a:t>ダブル</a:t>
            </a:r>
            <a:r>
              <a:rPr sz="3600" dirty="0" err="1"/>
              <a:t>クリックするとデータフレームをみることが出来る</a:t>
            </a:r>
            <a:endParaRPr sz="3600" dirty="0"/>
          </a:p>
        </p:txBody>
      </p:sp>
      <p:sp>
        <p:nvSpPr>
          <p:cNvPr id="2" name="スライド番号プレースホルダー 1">
            <a:extLst>
              <a:ext uri="{FF2B5EF4-FFF2-40B4-BE49-F238E27FC236}">
                <a16:creationId xmlns:a16="http://schemas.microsoft.com/office/drawing/2014/main" id="{E932BA0D-2A0B-D7D8-357A-C3E2962C4148}"/>
              </a:ext>
            </a:extLst>
          </p:cNvPr>
          <p:cNvSpPr>
            <a:spLocks noGrp="1"/>
          </p:cNvSpPr>
          <p:nvPr>
            <p:ph type="sldNum" sz="quarter" idx="2"/>
          </p:nvPr>
        </p:nvSpPr>
        <p:spPr/>
        <p:txBody>
          <a:bodyPr/>
          <a:lstStyle/>
          <a:p>
            <a:fld id="{86CB4B4D-7CA3-9044-876B-883B54F8677D}" type="slidenum">
              <a:rPr lang="en-US" altLang="ja-JP" smtClean="0"/>
              <a:t>6</a:t>
            </a:fld>
            <a:endParaRPr lang="ja-JP"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0" name="6) ロジスティック回帰でアヤメを分類する"/>
          <p:cNvSpPr txBox="1"/>
          <p:nvPr/>
        </p:nvSpPr>
        <p:spPr>
          <a:xfrm>
            <a:off x="6461976" y="266899"/>
            <a:ext cx="1072088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ロジスティック回帰でアヤメを分類する</a:t>
            </a:r>
            <a:endParaRPr dirty="0"/>
          </a:p>
        </p:txBody>
      </p:sp>
      <p:sp>
        <p:nvSpPr>
          <p:cNvPr id="472" name="がく片の長さとがく片の幅でヒオウギアヤメとブルーフラッグを分類したい"/>
          <p:cNvSpPr txBox="1"/>
          <p:nvPr/>
        </p:nvSpPr>
        <p:spPr>
          <a:xfrm>
            <a:off x="5042606" y="2324080"/>
            <a:ext cx="14298786"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がく片の長さでヒオウギアヤメとブルーフラッグを</a:t>
            </a:r>
            <a:r>
              <a:rPr lang="ja-JP" altLang="en-US" dirty="0"/>
              <a:t>分類する</a:t>
            </a:r>
            <a:endParaRPr dirty="0"/>
          </a:p>
        </p:txBody>
      </p:sp>
      <p:sp>
        <p:nvSpPr>
          <p:cNvPr id="10" name="①学習モデルの選択(今回は線形回帰)…">
            <a:extLst>
              <a:ext uri="{FF2B5EF4-FFF2-40B4-BE49-F238E27FC236}">
                <a16:creationId xmlns:a16="http://schemas.microsoft.com/office/drawing/2014/main" id="{63766E53-394B-4599-8831-614B61D2711B}"/>
              </a:ext>
            </a:extLst>
          </p:cNvPr>
          <p:cNvSpPr txBox="1"/>
          <p:nvPr/>
        </p:nvSpPr>
        <p:spPr>
          <a:xfrm>
            <a:off x="1104336" y="4204660"/>
            <a:ext cx="10043580" cy="730456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lang="ja-JP" altLang="en-US" sz="3600" dirty="0"/>
              <a:t>前</a:t>
            </a:r>
            <a:r>
              <a:rPr sz="3600" dirty="0" err="1"/>
              <a:t>回は線形回帰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LinearRegression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p>
        </p:txBody>
      </p:sp>
      <p:sp>
        <p:nvSpPr>
          <p:cNvPr id="2" name="スライド番号プレースホルダー 1">
            <a:extLst>
              <a:ext uri="{FF2B5EF4-FFF2-40B4-BE49-F238E27FC236}">
                <a16:creationId xmlns:a16="http://schemas.microsoft.com/office/drawing/2014/main" id="{4544C440-CEC3-1C25-19FC-0028F6F420DE}"/>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spTree>
    <p:extLst>
      <p:ext uri="{BB962C8B-B14F-4D97-AF65-F5344CB8AC3E}">
        <p14:creationId xmlns:p14="http://schemas.microsoft.com/office/powerpoint/2010/main" val="32065935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四角形"/>
          <p:cNvSpPr/>
          <p:nvPr/>
        </p:nvSpPr>
        <p:spPr>
          <a:xfrm>
            <a:off x="-1" y="-35887"/>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0" name="6) ロジスティック回帰でアヤメを分類する"/>
          <p:cNvSpPr txBox="1"/>
          <p:nvPr/>
        </p:nvSpPr>
        <p:spPr>
          <a:xfrm>
            <a:off x="6461976" y="266899"/>
            <a:ext cx="10720884" cy="810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dirty="0" err="1"/>
              <a:t>ロジスティック回帰でアヤメを分類する</a:t>
            </a:r>
            <a:endParaRPr dirty="0"/>
          </a:p>
        </p:txBody>
      </p:sp>
      <p:sp>
        <p:nvSpPr>
          <p:cNvPr id="472" name="がく片の長さとがく片の幅でヒオウギアヤメとブルーフラッグを分類したい"/>
          <p:cNvSpPr txBox="1"/>
          <p:nvPr/>
        </p:nvSpPr>
        <p:spPr>
          <a:xfrm>
            <a:off x="5042606" y="2324080"/>
            <a:ext cx="14298786" cy="733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r>
              <a:rPr dirty="0" err="1"/>
              <a:t>がく片の長さでヒオウギアヤメとブルーフラッグを</a:t>
            </a:r>
            <a:r>
              <a:rPr lang="ja-JP" altLang="en-US" dirty="0"/>
              <a:t>分類する</a:t>
            </a:r>
            <a:endParaRPr dirty="0"/>
          </a:p>
        </p:txBody>
      </p:sp>
      <p:sp>
        <p:nvSpPr>
          <p:cNvPr id="10" name="①学習モデルの選択(今回は線形回帰)…">
            <a:extLst>
              <a:ext uri="{FF2B5EF4-FFF2-40B4-BE49-F238E27FC236}">
                <a16:creationId xmlns:a16="http://schemas.microsoft.com/office/drawing/2014/main" id="{63766E53-394B-4599-8831-614B61D2711B}"/>
              </a:ext>
            </a:extLst>
          </p:cNvPr>
          <p:cNvSpPr txBox="1"/>
          <p:nvPr/>
        </p:nvSpPr>
        <p:spPr>
          <a:xfrm>
            <a:off x="1104336" y="4204660"/>
            <a:ext cx="10043580" cy="730456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lang="ja-JP" altLang="en-US" sz="3600" dirty="0"/>
              <a:t>前</a:t>
            </a:r>
            <a:r>
              <a:rPr sz="3600" dirty="0" err="1"/>
              <a:t>回は線形回帰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LinearRegression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p>
        </p:txBody>
      </p:sp>
      <p:sp>
        <p:nvSpPr>
          <p:cNvPr id="11" name="①学習モデルの選択(今回は線形回帰)…">
            <a:extLst>
              <a:ext uri="{FF2B5EF4-FFF2-40B4-BE49-F238E27FC236}">
                <a16:creationId xmlns:a16="http://schemas.microsoft.com/office/drawing/2014/main" id="{BEEF3F29-930C-4098-BEED-C2D8333F5E90}"/>
              </a:ext>
            </a:extLst>
          </p:cNvPr>
          <p:cNvSpPr txBox="1"/>
          <p:nvPr/>
        </p:nvSpPr>
        <p:spPr>
          <a:xfrm>
            <a:off x="13521715" y="3927661"/>
            <a:ext cx="10718850" cy="785856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500"/>
            </a:pPr>
            <a:endParaRPr lang="en-US" sz="3600" dirty="0"/>
          </a:p>
          <a:p>
            <a:pPr algn="l">
              <a:defRPr sz="4500"/>
            </a:pPr>
            <a:r>
              <a:rPr sz="3600" dirty="0"/>
              <a:t>①</a:t>
            </a:r>
            <a:r>
              <a:rPr sz="3600" dirty="0" err="1"/>
              <a:t>学習モデルの選択</a:t>
            </a:r>
            <a:r>
              <a:rPr sz="3600" dirty="0"/>
              <a:t>(</a:t>
            </a:r>
            <a:r>
              <a:rPr sz="3600" dirty="0" err="1"/>
              <a:t>今回は</a:t>
            </a:r>
            <a:r>
              <a:rPr lang="ja-JP" altLang="en-US" sz="3600" dirty="0"/>
              <a:t>ロジスティック回帰</a:t>
            </a:r>
            <a:r>
              <a:rPr sz="3600" dirty="0"/>
              <a:t>)</a:t>
            </a:r>
          </a:p>
          <a:p>
            <a:pPr algn="l">
              <a:defRPr sz="4500"/>
            </a:pPr>
            <a:r>
              <a:rPr sz="3600" dirty="0"/>
              <a:t>(</a:t>
            </a:r>
            <a:r>
              <a:rPr sz="3600" dirty="0" err="1"/>
              <a:t>モデル名</a:t>
            </a:r>
            <a:r>
              <a:rPr sz="3600" dirty="0"/>
              <a:t>) = </a:t>
            </a:r>
            <a:r>
              <a:rPr sz="3600" dirty="0" err="1">
                <a:solidFill>
                  <a:schemeClr val="accent5">
                    <a:hueOff val="-82419"/>
                    <a:satOff val="-9513"/>
                    <a:lumOff val="-16343"/>
                  </a:schemeClr>
                </a:solidFill>
              </a:rPr>
              <a:t>L</a:t>
            </a:r>
            <a:r>
              <a:rPr lang="en-US" sz="3600" dirty="0" err="1">
                <a:solidFill>
                  <a:schemeClr val="accent5">
                    <a:hueOff val="-82419"/>
                    <a:satOff val="-9513"/>
                    <a:lumOff val="-16343"/>
                  </a:schemeClr>
                </a:solidFill>
              </a:rPr>
              <a:t>ogistic</a:t>
            </a:r>
            <a:r>
              <a:rPr sz="3600" dirty="0" err="1">
                <a:solidFill>
                  <a:schemeClr val="accent5">
                    <a:hueOff val="-82419"/>
                    <a:satOff val="-9513"/>
                    <a:lumOff val="-16343"/>
                  </a:schemeClr>
                </a:solidFill>
              </a:rPr>
              <a:t>Regression</a:t>
            </a:r>
            <a:r>
              <a:rPr sz="3600" dirty="0"/>
              <a:t>()</a:t>
            </a:r>
          </a:p>
          <a:p>
            <a:pPr algn="l">
              <a:defRPr sz="4500"/>
            </a:pPr>
            <a:endParaRPr sz="3600" dirty="0"/>
          </a:p>
          <a:p>
            <a:pPr algn="l">
              <a:defRPr sz="4500"/>
            </a:pPr>
            <a:r>
              <a:rPr sz="3600" dirty="0"/>
              <a:t>②</a:t>
            </a:r>
            <a:r>
              <a:rPr sz="3600" dirty="0" err="1"/>
              <a:t>データを入れて学習させる</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fit</a:t>
            </a:r>
            <a:r>
              <a:rPr sz="3600" dirty="0"/>
              <a:t>(</a:t>
            </a:r>
            <a:r>
              <a:rPr sz="3600" dirty="0" err="1"/>
              <a:t>説明変数,目的変数</a:t>
            </a:r>
            <a:r>
              <a:rPr sz="3600" dirty="0"/>
              <a:t>)</a:t>
            </a:r>
          </a:p>
          <a:p>
            <a:pPr algn="l">
              <a:defRPr sz="4500"/>
            </a:pPr>
            <a:endParaRPr sz="3600" dirty="0"/>
          </a:p>
          <a:p>
            <a:pPr algn="l">
              <a:defRPr sz="4500"/>
            </a:pPr>
            <a:r>
              <a:rPr sz="3600" dirty="0"/>
              <a:t>③</a:t>
            </a:r>
            <a:r>
              <a:rPr sz="3600" dirty="0" err="1"/>
              <a:t>傾き</a:t>
            </a:r>
            <a:r>
              <a:rPr sz="3600" dirty="0"/>
              <a:t>(</a:t>
            </a:r>
            <a:r>
              <a:rPr sz="3600" dirty="0" err="1"/>
              <a:t>偏回帰係数</a:t>
            </a:r>
            <a:r>
              <a:rPr sz="3600" dirty="0"/>
              <a:t>)</a:t>
            </a:r>
            <a:r>
              <a:rPr sz="3600" dirty="0" err="1"/>
              <a:t>と切片</a:t>
            </a:r>
            <a:r>
              <a:rPr sz="3600" dirty="0"/>
              <a:t>(</a:t>
            </a:r>
            <a:r>
              <a:rPr sz="3600" dirty="0" err="1"/>
              <a:t>定数項</a:t>
            </a:r>
            <a:r>
              <a:rPr sz="3600" dirty="0"/>
              <a:t>)</a:t>
            </a:r>
            <a:r>
              <a:rPr sz="3600" dirty="0" err="1"/>
              <a:t>を求める</a:t>
            </a:r>
            <a:endParaRPr sz="3600" dirty="0"/>
          </a:p>
          <a:p>
            <a:pPr algn="l">
              <a:defRPr sz="4500"/>
            </a:pPr>
            <a:r>
              <a:rPr sz="3600" dirty="0"/>
              <a:t>(</a:t>
            </a:r>
            <a:r>
              <a:rPr sz="3600" dirty="0" err="1"/>
              <a:t>モデル名</a:t>
            </a:r>
            <a:r>
              <a:rPr sz="3600" dirty="0"/>
              <a:t>).</a:t>
            </a:r>
            <a:r>
              <a:rPr sz="3600" dirty="0" err="1">
                <a:solidFill>
                  <a:schemeClr val="accent5">
                    <a:hueOff val="-82419"/>
                    <a:satOff val="-9513"/>
                    <a:lumOff val="-16343"/>
                  </a:schemeClr>
                </a:solidFill>
              </a:rPr>
              <a:t>coef</a:t>
            </a:r>
            <a:r>
              <a:rPr sz="3600" dirty="0">
                <a:solidFill>
                  <a:schemeClr val="accent5">
                    <a:hueOff val="-82419"/>
                    <a:satOff val="-9513"/>
                    <a:lumOff val="-16343"/>
                  </a:schemeClr>
                </a:solidFill>
              </a:rPr>
              <a:t>_</a:t>
            </a:r>
            <a:r>
              <a:rPr sz="3600" dirty="0"/>
              <a:t>             #傾き</a:t>
            </a:r>
          </a:p>
          <a:p>
            <a:pPr algn="l">
              <a:defRPr sz="4500"/>
            </a:pPr>
            <a:r>
              <a:rPr sz="3600" dirty="0"/>
              <a:t>(</a:t>
            </a:r>
            <a:r>
              <a:rPr sz="3600" dirty="0" err="1"/>
              <a:t>モデル名</a:t>
            </a:r>
            <a:r>
              <a:rPr sz="3600" dirty="0"/>
              <a:t>).</a:t>
            </a:r>
            <a:r>
              <a:rPr sz="3600" dirty="0">
                <a:solidFill>
                  <a:schemeClr val="accent5">
                    <a:hueOff val="-82419"/>
                    <a:satOff val="-9513"/>
                    <a:lumOff val="-16343"/>
                  </a:schemeClr>
                </a:solidFill>
              </a:rPr>
              <a:t>intercept_ </a:t>
            </a:r>
            <a:r>
              <a:rPr sz="3600" dirty="0"/>
              <a:t>     #切片</a:t>
            </a:r>
          </a:p>
          <a:p>
            <a:pPr algn="l">
              <a:defRPr sz="4500"/>
            </a:pPr>
            <a:endParaRPr sz="3600" dirty="0"/>
          </a:p>
          <a:p>
            <a:pPr algn="l">
              <a:defRPr sz="4500"/>
            </a:pPr>
            <a:r>
              <a:rPr sz="3600" dirty="0"/>
              <a:t>④</a:t>
            </a:r>
            <a:r>
              <a:rPr sz="3600" dirty="0" err="1"/>
              <a:t>予測を行う</a:t>
            </a:r>
            <a:endParaRPr sz="3600" dirty="0"/>
          </a:p>
          <a:p>
            <a:pPr algn="l">
              <a:defRPr sz="4500"/>
            </a:pPr>
            <a:r>
              <a:rPr sz="3600" dirty="0"/>
              <a:t>(</a:t>
            </a:r>
            <a:r>
              <a:rPr sz="3600" dirty="0" err="1"/>
              <a:t>モデル名</a:t>
            </a:r>
            <a:r>
              <a:rPr sz="3600" dirty="0"/>
              <a:t>).</a:t>
            </a:r>
            <a:r>
              <a:rPr sz="3600" dirty="0">
                <a:solidFill>
                  <a:schemeClr val="accent5">
                    <a:hueOff val="-82419"/>
                    <a:satOff val="-9513"/>
                    <a:lumOff val="-16343"/>
                  </a:schemeClr>
                </a:solidFill>
              </a:rPr>
              <a:t>predict</a:t>
            </a:r>
            <a:r>
              <a:rPr sz="3600" dirty="0"/>
              <a:t>(</a:t>
            </a:r>
            <a:r>
              <a:rPr sz="3600" dirty="0" err="1"/>
              <a:t>新たな説明変数</a:t>
            </a:r>
            <a:r>
              <a:rPr sz="3600" dirty="0"/>
              <a:t>) </a:t>
            </a:r>
            <a:endParaRPr lang="en-US" sz="3600" dirty="0"/>
          </a:p>
          <a:p>
            <a:pPr algn="l">
              <a:defRPr sz="4500"/>
            </a:pPr>
            <a:r>
              <a:rPr lang="en-US" sz="3600" dirty="0"/>
              <a:t>(</a:t>
            </a:r>
            <a:r>
              <a:rPr lang="ja-JP" altLang="en-US" sz="3600" dirty="0"/>
              <a:t>モデル名</a:t>
            </a:r>
            <a:r>
              <a:rPr lang="en-US" altLang="ja-JP" sz="3600" dirty="0"/>
              <a:t>).</a:t>
            </a:r>
            <a:r>
              <a:rPr lang="en-US" altLang="ja-JP" sz="3600" dirty="0" err="1">
                <a:solidFill>
                  <a:srgbClr val="FF0000"/>
                </a:solidFill>
              </a:rPr>
              <a:t>predict_proba</a:t>
            </a:r>
            <a:r>
              <a:rPr lang="en-US" altLang="ja-JP" sz="3600" dirty="0"/>
              <a:t>(</a:t>
            </a:r>
            <a:r>
              <a:rPr lang="ja-JP" altLang="en-US" sz="3600" dirty="0"/>
              <a:t>新たな説明変数）</a:t>
            </a:r>
            <a:endParaRPr sz="3600" dirty="0"/>
          </a:p>
        </p:txBody>
      </p:sp>
      <p:sp>
        <p:nvSpPr>
          <p:cNvPr id="12" name="矢印: 右 11">
            <a:extLst>
              <a:ext uri="{FF2B5EF4-FFF2-40B4-BE49-F238E27FC236}">
                <a16:creationId xmlns:a16="http://schemas.microsoft.com/office/drawing/2014/main" id="{DB7B426A-62C7-490F-8468-4E04C819F8FD}"/>
              </a:ext>
            </a:extLst>
          </p:cNvPr>
          <p:cNvSpPr/>
          <p:nvPr/>
        </p:nvSpPr>
        <p:spPr>
          <a:xfrm>
            <a:off x="11950995" y="7272670"/>
            <a:ext cx="999461" cy="978195"/>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DF647C1E-6ED4-0F86-EBC4-76501D5191B1}"/>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Tree>
    <p:extLst>
      <p:ext uri="{BB962C8B-B14F-4D97-AF65-F5344CB8AC3E}">
        <p14:creationId xmlns:p14="http://schemas.microsoft.com/office/powerpoint/2010/main" val="4845407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FCE8D7A7-32DB-7D4A-7D5D-4A5B8C6D8DBC}"/>
              </a:ext>
            </a:extLst>
          </p:cNvPr>
          <p:cNvSpPr/>
          <p:nvPr/>
        </p:nvSpPr>
        <p:spPr>
          <a:xfrm>
            <a:off x="-1" y="-369715"/>
            <a:ext cx="24384001" cy="141605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 name="6) ロジスティック回帰でアヤメを分類する">
            <a:extLst>
              <a:ext uri="{FF2B5EF4-FFF2-40B4-BE49-F238E27FC236}">
                <a16:creationId xmlns:a16="http://schemas.microsoft.com/office/drawing/2014/main" id="{84BC6C2A-653A-818C-6436-572149E3DF44}"/>
              </a:ext>
            </a:extLst>
          </p:cNvPr>
          <p:cNvSpPr txBox="1"/>
          <p:nvPr/>
        </p:nvSpPr>
        <p:spPr>
          <a:xfrm>
            <a:off x="9806730" y="-31535"/>
            <a:ext cx="4770537" cy="73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600">
                <a:solidFill>
                  <a:srgbClr val="FFFFFF"/>
                </a:solidFill>
              </a:defRPr>
            </a:lvl1pPr>
          </a:lstStyle>
          <a:p>
            <a:r>
              <a:rPr lang="en-US" dirty="0"/>
              <a:t>Pandas</a:t>
            </a:r>
            <a:r>
              <a:rPr lang="ja-JP" altLang="en-US" dirty="0"/>
              <a:t>の基本操作</a:t>
            </a:r>
            <a:endParaRPr dirty="0"/>
          </a:p>
        </p:txBody>
      </p:sp>
      <p:sp>
        <p:nvSpPr>
          <p:cNvPr id="6" name="がく片の長さとがく片の幅でヒオウギアヤメとブルーフラッグを分類したい">
            <a:extLst>
              <a:ext uri="{FF2B5EF4-FFF2-40B4-BE49-F238E27FC236}">
                <a16:creationId xmlns:a16="http://schemas.microsoft.com/office/drawing/2014/main" id="{0F1FB74E-E8EA-86AB-9BFC-80D1B51BE142}"/>
              </a:ext>
            </a:extLst>
          </p:cNvPr>
          <p:cNvSpPr txBox="1"/>
          <p:nvPr/>
        </p:nvSpPr>
        <p:spPr>
          <a:xfrm>
            <a:off x="3077088" y="4046637"/>
            <a:ext cx="16284907" cy="5213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vl1pPr>
          </a:lstStyle>
          <a:p>
            <a:pPr algn="l"/>
            <a:r>
              <a:rPr lang="ja-JP" altLang="en-US" dirty="0"/>
              <a:t>データフレーム</a:t>
            </a:r>
            <a:r>
              <a:rPr lang="en-US" altLang="ja-JP" dirty="0"/>
              <a:t>[</a:t>
            </a:r>
            <a:r>
              <a:rPr lang="en-US" altLang="ja-JP" dirty="0" err="1"/>
              <a:t>a:b</a:t>
            </a:r>
            <a:r>
              <a:rPr lang="en-US" altLang="ja-JP" dirty="0"/>
              <a:t>]</a:t>
            </a:r>
            <a:r>
              <a:rPr lang="ja-JP" altLang="en-US" dirty="0"/>
              <a:t>で</a:t>
            </a:r>
            <a:r>
              <a:rPr lang="en-US" altLang="ja-JP" dirty="0"/>
              <a:t>a</a:t>
            </a:r>
            <a:r>
              <a:rPr lang="ja-JP" altLang="en-US" dirty="0"/>
              <a:t>行目</a:t>
            </a:r>
            <a:r>
              <a:rPr lang="en-US" altLang="ja-JP" dirty="0"/>
              <a:t>(</a:t>
            </a:r>
            <a:r>
              <a:rPr lang="ja-JP" altLang="en-US" dirty="0"/>
              <a:t>以上</a:t>
            </a:r>
            <a:r>
              <a:rPr lang="en-US" altLang="ja-JP" dirty="0"/>
              <a:t>)</a:t>
            </a:r>
            <a:r>
              <a:rPr lang="ja-JP" altLang="en-US" dirty="0"/>
              <a:t>から</a:t>
            </a:r>
            <a:r>
              <a:rPr lang="en-US" altLang="ja-JP" dirty="0"/>
              <a:t>b</a:t>
            </a:r>
            <a:r>
              <a:rPr lang="ja-JP" altLang="en-US" dirty="0"/>
              <a:t>行目</a:t>
            </a:r>
            <a:r>
              <a:rPr lang="en-US" altLang="ja-JP" dirty="0"/>
              <a:t>(</a:t>
            </a:r>
            <a:r>
              <a:rPr lang="ja-JP" altLang="en-US" dirty="0"/>
              <a:t>未満</a:t>
            </a:r>
            <a:r>
              <a:rPr lang="en-US" altLang="ja-JP" dirty="0"/>
              <a:t>)</a:t>
            </a:r>
            <a:r>
              <a:rPr lang="ja-JP" altLang="en-US" dirty="0"/>
              <a:t>までを取り出す</a:t>
            </a:r>
            <a:endParaRPr lang="en-US" altLang="ja-JP" dirty="0"/>
          </a:p>
          <a:p>
            <a:pPr algn="l"/>
            <a:endParaRPr lang="ja-JP" altLang="en-US" dirty="0"/>
          </a:p>
          <a:p>
            <a:pPr algn="l"/>
            <a:r>
              <a:rPr lang="en-US" altLang="ja-JP" dirty="0"/>
              <a:t>a = iris[0:4]</a:t>
            </a:r>
          </a:p>
          <a:p>
            <a:pPr algn="l"/>
            <a:r>
              <a:rPr lang="en-US" altLang="ja-JP" dirty="0"/>
              <a:t>print(a)</a:t>
            </a:r>
          </a:p>
          <a:p>
            <a:pPr algn="l"/>
            <a:endParaRPr lang="en-US" altLang="ja-JP" dirty="0"/>
          </a:p>
          <a:p>
            <a:pPr algn="l"/>
            <a:r>
              <a:rPr lang="ja-JP" altLang="en-US" dirty="0"/>
              <a:t>データフレーム</a:t>
            </a:r>
            <a:r>
              <a:rPr lang="en-US" altLang="ja-JP" dirty="0"/>
              <a:t>.shape</a:t>
            </a:r>
            <a:r>
              <a:rPr lang="ja-JP" altLang="en-US" dirty="0"/>
              <a:t>で行列</a:t>
            </a:r>
            <a:r>
              <a:rPr lang="en-US" altLang="ja-JP" dirty="0"/>
              <a:t>(2</a:t>
            </a:r>
            <a:r>
              <a:rPr lang="ja-JP" altLang="en-US" dirty="0"/>
              <a:t>次元配列</a:t>
            </a:r>
            <a:r>
              <a:rPr lang="en-US" altLang="ja-JP" dirty="0"/>
              <a:t>)</a:t>
            </a:r>
            <a:r>
              <a:rPr lang="ja-JP" altLang="en-US" dirty="0"/>
              <a:t>の形状を調べることが出来る</a:t>
            </a:r>
            <a:endParaRPr lang="en-US" altLang="ja-JP" dirty="0"/>
          </a:p>
          <a:p>
            <a:pPr algn="l"/>
            <a:endParaRPr lang="ja-JP" altLang="en-US" dirty="0"/>
          </a:p>
          <a:p>
            <a:pPr algn="l"/>
            <a:r>
              <a:rPr lang="en-US" altLang="ja-JP" dirty="0"/>
              <a:t>print(</a:t>
            </a:r>
            <a:r>
              <a:rPr lang="en-US" altLang="ja-JP" dirty="0" err="1"/>
              <a:t>iris.shape</a:t>
            </a:r>
            <a:r>
              <a:rPr lang="en-US" altLang="ja-JP" dirty="0"/>
              <a:t>)</a:t>
            </a:r>
          </a:p>
          <a:p>
            <a:pPr algn="l"/>
            <a:r>
              <a:rPr lang="en-US" altLang="ja-JP" dirty="0"/>
              <a:t>print(</a:t>
            </a:r>
            <a:r>
              <a:rPr lang="en-US" altLang="ja-JP" dirty="0" err="1"/>
              <a:t>a.shape</a:t>
            </a:r>
            <a:r>
              <a:rPr lang="en-US" altLang="ja-JP" dirty="0"/>
              <a:t>)</a:t>
            </a:r>
            <a:endParaRPr dirty="0"/>
          </a:p>
        </p:txBody>
      </p:sp>
      <p:sp>
        <p:nvSpPr>
          <p:cNvPr id="8" name="テキスト ボックス 7">
            <a:extLst>
              <a:ext uri="{FF2B5EF4-FFF2-40B4-BE49-F238E27FC236}">
                <a16:creationId xmlns:a16="http://schemas.microsoft.com/office/drawing/2014/main" id="{17526A66-6E95-2050-269E-F8F14D924D03}"/>
              </a:ext>
            </a:extLst>
          </p:cNvPr>
          <p:cNvSpPr txBox="1"/>
          <p:nvPr/>
        </p:nvSpPr>
        <p:spPr>
          <a:xfrm>
            <a:off x="5123542" y="1867107"/>
            <a:ext cx="1219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6000" dirty="0"/>
              <a:t>行の操作</a:t>
            </a:r>
          </a:p>
        </p:txBody>
      </p:sp>
    </p:spTree>
    <p:extLst>
      <p:ext uri="{BB962C8B-B14F-4D97-AF65-F5344CB8AC3E}">
        <p14:creationId xmlns:p14="http://schemas.microsoft.com/office/powerpoint/2010/main" val="2011880187"/>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50769</TotalTime>
  <Words>4781</Words>
  <Application>Microsoft Office PowerPoint</Application>
  <PresentationFormat>ユーザー設定</PresentationFormat>
  <Paragraphs>780</Paragraphs>
  <Slides>59</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59</vt:i4>
      </vt:variant>
    </vt:vector>
  </HeadingPairs>
  <TitlesOfParts>
    <vt:vector size="74" baseType="lpstr">
      <vt:lpstr>Apple Chancery</vt:lpstr>
      <vt:lpstr>Canela Bold</vt:lpstr>
      <vt:lpstr>Canela Deck Regular</vt:lpstr>
      <vt:lpstr>Canela Regular</vt:lpstr>
      <vt:lpstr>Canela Text Regular</vt:lpstr>
      <vt:lpstr>Graphik</vt:lpstr>
      <vt:lpstr>Graphik Medium</vt:lpstr>
      <vt:lpstr>Graphik Semibold</vt:lpstr>
      <vt:lpstr>Helvetica Neue Light</vt:lpstr>
      <vt:lpstr>Meiryo UI</vt:lpstr>
      <vt:lpstr>ヒラギノ角ゴ ProN W3</vt:lpstr>
      <vt:lpstr>ヒラギノ角ゴ ProN W6</vt:lpstr>
      <vt:lpstr>ヒラギノ丸ゴ ProN W4</vt:lpstr>
      <vt:lpstr>Arial</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38</cp:revision>
  <dcterms:modified xsi:type="dcterms:W3CDTF">2022-12-01T01:38:14Z</dcterms:modified>
</cp:coreProperties>
</file>